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4"/>
  </p:notesMasterIdLst>
  <p:sldIdLst>
    <p:sldId id="256" r:id="rId2"/>
    <p:sldId id="257" r:id="rId3"/>
    <p:sldId id="258" r:id="rId4"/>
    <p:sldId id="259" r:id="rId5"/>
    <p:sldId id="288" r:id="rId6"/>
    <p:sldId id="289" r:id="rId7"/>
    <p:sldId id="260" r:id="rId8"/>
    <p:sldId id="261" r:id="rId9"/>
    <p:sldId id="262" r:id="rId10"/>
    <p:sldId id="263" r:id="rId11"/>
    <p:sldId id="264" r:id="rId12"/>
    <p:sldId id="265" r:id="rId13"/>
    <p:sldId id="266" r:id="rId14"/>
    <p:sldId id="270" r:id="rId15"/>
    <p:sldId id="271" r:id="rId16"/>
    <p:sldId id="272" r:id="rId17"/>
    <p:sldId id="273" r:id="rId18"/>
    <p:sldId id="276" r:id="rId19"/>
    <p:sldId id="277" r:id="rId20"/>
    <p:sldId id="278" r:id="rId21"/>
    <p:sldId id="279" r:id="rId22"/>
    <p:sldId id="280" r:id="rId23"/>
    <p:sldId id="281" r:id="rId24"/>
    <p:sldId id="282" r:id="rId25"/>
    <p:sldId id="290" r:id="rId26"/>
    <p:sldId id="283" r:id="rId27"/>
    <p:sldId id="291" r:id="rId28"/>
    <p:sldId id="284" r:id="rId29"/>
    <p:sldId id="285" r:id="rId30"/>
    <p:sldId id="292" r:id="rId31"/>
    <p:sldId id="286" r:id="rId32"/>
    <p:sldId id="287"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5" d="100"/>
          <a:sy n="75" d="100"/>
        </p:scale>
        <p:origin x="-1224"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9A0E7A-4C47-4A54-B2D8-9CDDB37516FB}" type="datetimeFigureOut">
              <a:rPr lang="en-US" smtClean="0"/>
              <a:t>9/4/2013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E3115FB-4974-4AD5-8486-F99BC585E474}" type="slidenum">
              <a:rPr lang="en-US" smtClean="0"/>
              <a:t>‹#›</a:t>
            </a:fld>
            <a:endParaRPr lang="en-US"/>
          </a:p>
        </p:txBody>
      </p:sp>
    </p:spTree>
    <p:extLst>
      <p:ext uri="{BB962C8B-B14F-4D97-AF65-F5344CB8AC3E}">
        <p14:creationId xmlns:p14="http://schemas.microsoft.com/office/powerpoint/2010/main" val="25775308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E3115FB-4974-4AD5-8486-F99BC585E474}" type="slidenum">
              <a:rPr lang="en-US" smtClean="0"/>
              <a:t>32</a:t>
            </a:fld>
            <a:endParaRPr lang="en-US"/>
          </a:p>
        </p:txBody>
      </p:sp>
    </p:spTree>
    <p:extLst>
      <p:ext uri="{BB962C8B-B14F-4D97-AF65-F5344CB8AC3E}">
        <p14:creationId xmlns:p14="http://schemas.microsoft.com/office/powerpoint/2010/main" val="39190855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763939EF-EE26-4969-8F04-96EF3F8E3544}" type="datetimeFigureOut">
              <a:rPr lang="en-US" smtClean="0"/>
              <a:t>9/4/2013</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93C5B5DB-D9C3-4A66-8996-D42E1B716DAE}"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63939EF-EE26-4969-8F04-96EF3F8E3544}" type="datetimeFigureOut">
              <a:rPr lang="en-US" smtClean="0"/>
              <a:t>9/4/2013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3C5B5DB-D9C3-4A66-8996-D42E1B716DA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63939EF-EE26-4969-8F04-96EF3F8E3544}" type="datetimeFigureOut">
              <a:rPr lang="en-US" smtClean="0"/>
              <a:t>9/4/2013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3C5B5DB-D9C3-4A66-8996-D42E1B716DA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63939EF-EE26-4969-8F04-96EF3F8E3544}" type="datetimeFigureOut">
              <a:rPr lang="en-US" smtClean="0"/>
              <a:t>9/4/2013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3C5B5DB-D9C3-4A66-8996-D42E1B716DA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763939EF-EE26-4969-8F04-96EF3F8E3544}" type="datetimeFigureOut">
              <a:rPr lang="en-US" smtClean="0"/>
              <a:t>9/4/2013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3C5B5DB-D9C3-4A66-8996-D42E1B716DAE}"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63939EF-EE26-4969-8F04-96EF3F8E3544}" type="datetimeFigureOut">
              <a:rPr lang="en-US" smtClean="0"/>
              <a:t>9/4/2013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3C5B5DB-D9C3-4A66-8996-D42E1B716DA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763939EF-EE26-4969-8F04-96EF3F8E3544}" type="datetimeFigureOut">
              <a:rPr lang="en-US" smtClean="0"/>
              <a:t>9/4/2013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93C5B5DB-D9C3-4A66-8996-D42E1B716DA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763939EF-EE26-4969-8F04-96EF3F8E3544}" type="datetimeFigureOut">
              <a:rPr lang="en-US" smtClean="0"/>
              <a:t>9/4/2013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93C5B5DB-D9C3-4A66-8996-D42E1B716DA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763939EF-EE26-4969-8F04-96EF3F8E3544}" type="datetimeFigureOut">
              <a:rPr lang="en-US" smtClean="0"/>
              <a:t>9/4/2013</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93C5B5DB-D9C3-4A66-8996-D42E1B716DAE}"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63939EF-EE26-4969-8F04-96EF3F8E3544}" type="datetimeFigureOut">
              <a:rPr lang="en-US" smtClean="0"/>
              <a:t>9/4/2013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3C5B5DB-D9C3-4A66-8996-D42E1B716DA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763939EF-EE26-4969-8F04-96EF3F8E3544}" type="datetimeFigureOut">
              <a:rPr lang="en-US" smtClean="0"/>
              <a:t>9/4/2013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3C5B5DB-D9C3-4A66-8996-D42E1B716DAE}"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763939EF-EE26-4969-8F04-96EF3F8E3544}" type="datetimeFigureOut">
              <a:rPr lang="en-US" smtClean="0"/>
              <a:t>9/4/2013</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93C5B5DB-D9C3-4A66-8996-D42E1B716DAE}"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1.xml"/><Relationship Id="rId4" Type="http://schemas.openxmlformats.org/officeDocument/2006/relationships/image" Target="../media/image4.gi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European </a:t>
            </a:r>
            <a:r>
              <a:rPr lang="en-US" dirty="0" smtClean="0"/>
              <a:t>Conquests </a:t>
            </a:r>
            <a:r>
              <a:rPr lang="en-US" dirty="0" smtClean="0"/>
              <a:t>and American Identity</a:t>
            </a:r>
            <a:endParaRPr lang="en-US" dirty="0"/>
          </a:p>
        </p:txBody>
      </p:sp>
      <p:sp>
        <p:nvSpPr>
          <p:cNvPr id="3" name="Subtitle 2"/>
          <p:cNvSpPr>
            <a:spLocks noGrp="1"/>
          </p:cNvSpPr>
          <p:nvPr>
            <p:ph type="subTitle" idx="1"/>
          </p:nvPr>
        </p:nvSpPr>
        <p:spPr>
          <a:xfrm>
            <a:off x="1371600" y="5105400"/>
            <a:ext cx="7406640" cy="1066800"/>
          </a:xfrm>
        </p:spPr>
        <p:txBody>
          <a:bodyPr/>
          <a:lstStyle/>
          <a:p>
            <a:r>
              <a:rPr lang="en-US" dirty="0" smtClean="0"/>
              <a:t>How the Colonization of the Americas </a:t>
            </a:r>
            <a:r>
              <a:rPr lang="en-US" dirty="0" smtClean="0"/>
              <a:t>by European Imperialists Continues </a:t>
            </a:r>
            <a:r>
              <a:rPr lang="en-US" dirty="0" smtClean="0"/>
              <a:t>to Shape the United States</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6800" y="1813434"/>
            <a:ext cx="4953000" cy="2124287"/>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79573" y="1219200"/>
            <a:ext cx="2755446" cy="205740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88885" y="2840941"/>
            <a:ext cx="3381375" cy="2028825"/>
          </a:xfrm>
          <a:prstGeom prst="rect">
            <a:avLst/>
          </a:prstGeom>
        </p:spPr>
      </p:pic>
    </p:spTree>
    <p:extLst>
      <p:ext uri="{BB962C8B-B14F-4D97-AF65-F5344CB8AC3E}">
        <p14:creationId xmlns:p14="http://schemas.microsoft.com/office/powerpoint/2010/main" val="3182074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Plains </a:t>
            </a:r>
            <a:r>
              <a:rPr lang="en-US" dirty="0" smtClean="0"/>
              <a:t>Indians – The Sioux Tribe</a:t>
            </a:r>
            <a:endParaRPr lang="en-US" dirty="0"/>
          </a:p>
        </p:txBody>
      </p:sp>
      <p:sp>
        <p:nvSpPr>
          <p:cNvPr id="3" name="Content Placeholder 2"/>
          <p:cNvSpPr>
            <a:spLocks noGrp="1"/>
          </p:cNvSpPr>
          <p:nvPr>
            <p:ph idx="1"/>
          </p:nvPr>
        </p:nvSpPr>
        <p:spPr/>
        <p:txBody>
          <a:bodyPr>
            <a:normAutofit fontScale="92500"/>
          </a:bodyPr>
          <a:lstStyle/>
          <a:p>
            <a:pPr marL="82296" indent="0">
              <a:buNone/>
            </a:pPr>
            <a:r>
              <a:rPr lang="en-US" dirty="0" smtClean="0"/>
              <a:t>We usually associate </a:t>
            </a:r>
            <a:r>
              <a:rPr lang="en-US" dirty="0" smtClean="0"/>
              <a:t>the Plains tribes with the nomadic, buffalo-pursuing tribes of the late 19</a:t>
            </a:r>
            <a:r>
              <a:rPr lang="en-US" baseline="30000" dirty="0" smtClean="0"/>
              <a:t>th</a:t>
            </a:r>
            <a:r>
              <a:rPr lang="en-US" dirty="0" smtClean="0"/>
              <a:t> Century, </a:t>
            </a:r>
            <a:r>
              <a:rPr lang="en-US" dirty="0" smtClean="0"/>
              <a:t>although they </a:t>
            </a:r>
            <a:r>
              <a:rPr lang="en-US" dirty="0" smtClean="0"/>
              <a:t>were not always characterized by this way of life.  By </a:t>
            </a:r>
            <a:r>
              <a:rPr lang="en-US" dirty="0" smtClean="0"/>
              <a:t>the 19</a:t>
            </a:r>
            <a:r>
              <a:rPr lang="en-US" baseline="30000" dirty="0" smtClean="0"/>
              <a:t>th</a:t>
            </a:r>
            <a:r>
              <a:rPr lang="en-US" dirty="0" smtClean="0"/>
              <a:t> Century,  Americans </a:t>
            </a:r>
            <a:r>
              <a:rPr lang="en-US" dirty="0" smtClean="0"/>
              <a:t>had forced Eastern tribes into the region, disease had taken a devastating toll, and </a:t>
            </a:r>
            <a:r>
              <a:rPr lang="en-US" dirty="0" smtClean="0"/>
              <a:t>both the horse and the gun had dramatically changed the culture of tribes like the Sioux or the Cheyenne. </a:t>
            </a:r>
            <a:r>
              <a:rPr lang="en-US" dirty="0"/>
              <a:t> </a:t>
            </a:r>
            <a:r>
              <a:rPr lang="en-US" dirty="0" smtClean="0"/>
              <a:t> European culture changed Native Americans way of life. </a:t>
            </a:r>
            <a:endParaRPr lang="en-US" dirty="0"/>
          </a:p>
        </p:txBody>
      </p:sp>
    </p:spTree>
    <p:extLst>
      <p:ext uri="{BB962C8B-B14F-4D97-AF65-F5344CB8AC3E}">
        <p14:creationId xmlns:p14="http://schemas.microsoft.com/office/powerpoint/2010/main" val="11999884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Plains Indians </a:t>
            </a:r>
            <a:endParaRPr lang="en-US" dirty="0"/>
          </a:p>
        </p:txBody>
      </p:sp>
      <p:sp>
        <p:nvSpPr>
          <p:cNvPr id="5" name="Text Placeholder 4"/>
          <p:cNvSpPr>
            <a:spLocks noGrp="1"/>
          </p:cNvSpPr>
          <p:nvPr>
            <p:ph type="body" idx="2"/>
          </p:nvPr>
        </p:nvSpPr>
        <p:spPr>
          <a:xfrm>
            <a:off x="457200" y="1406964"/>
            <a:ext cx="8153400" cy="698500"/>
          </a:xfrm>
        </p:spPr>
        <p:txBody>
          <a:bodyPr>
            <a:normAutofit lnSpcReduction="10000"/>
          </a:bodyPr>
          <a:lstStyle/>
          <a:p>
            <a:r>
              <a:rPr lang="en-US" dirty="0" smtClean="0"/>
              <a:t>In general, tribes lived in more permanent settlements, and traveled seasonally from camp to camp.  Agriculture </a:t>
            </a:r>
            <a:r>
              <a:rPr lang="en-US" i="1" u="sng" dirty="0" smtClean="0"/>
              <a:t>was</a:t>
            </a:r>
            <a:r>
              <a:rPr lang="en-US" dirty="0" smtClean="0"/>
              <a:t> practiced.  While the tribes did rely on the buffalo, they were not constantly tracking the herd, as many envision they </a:t>
            </a:r>
            <a:r>
              <a:rPr lang="en-US" dirty="0" smtClean="0"/>
              <a:t>were.  </a:t>
            </a:r>
            <a:endParaRPr lang="en-US" dirty="0"/>
          </a:p>
        </p:txBody>
      </p:sp>
      <p:pic>
        <p:nvPicPr>
          <p:cNvPr id="6" name="Content Placeholder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228600" y="2362200"/>
            <a:ext cx="4286250" cy="3000375"/>
          </a:xfr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8200" y="2309228"/>
            <a:ext cx="4351142" cy="3024772"/>
          </a:xfrm>
          <a:prstGeom prst="rect">
            <a:avLst/>
          </a:prstGeom>
        </p:spPr>
      </p:pic>
    </p:spTree>
    <p:extLst>
      <p:ext uri="{BB962C8B-B14F-4D97-AF65-F5344CB8AC3E}">
        <p14:creationId xmlns:p14="http://schemas.microsoft.com/office/powerpoint/2010/main" val="1401012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Southwestern Indians</a:t>
            </a:r>
            <a:endParaRPr lang="en-US" dirty="0"/>
          </a:p>
        </p:txBody>
      </p:sp>
      <p:sp>
        <p:nvSpPr>
          <p:cNvPr id="6" name="Content Placeholder 5"/>
          <p:cNvSpPr>
            <a:spLocks noGrp="1"/>
          </p:cNvSpPr>
          <p:nvPr>
            <p:ph idx="1"/>
          </p:nvPr>
        </p:nvSpPr>
        <p:spPr/>
        <p:txBody>
          <a:bodyPr>
            <a:normAutofit fontScale="92500" lnSpcReduction="20000"/>
          </a:bodyPr>
          <a:lstStyle/>
          <a:p>
            <a:pPr marL="82296" indent="0">
              <a:buNone/>
            </a:pPr>
            <a:r>
              <a:rPr lang="en-US" dirty="0" smtClean="0"/>
              <a:t>The inhabitants of the desert Southwest seem to have had longstanding ties to the Aztecs in Mexico.  The so-called Anasazi people – who had disappeared from the region prior to any European exploration of the region – were succeeded by smaller tribes like the Apache or the Navajo.  The Apache were hunter-gathers, and more prone to assert themselves aggressively.  The Navajo, on the other hand, were herders and engaged in irrigated agriculture, despite the unforgiving environment.</a:t>
            </a:r>
            <a:endParaRPr lang="en-US" dirty="0"/>
          </a:p>
        </p:txBody>
      </p:sp>
    </p:spTree>
    <p:extLst>
      <p:ext uri="{BB962C8B-B14F-4D97-AF65-F5344CB8AC3E}">
        <p14:creationId xmlns:p14="http://schemas.microsoft.com/office/powerpoint/2010/main" val="24762221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Pacific Northwest</a:t>
            </a:r>
            <a:endParaRPr lang="en-US" dirty="0"/>
          </a:p>
        </p:txBody>
      </p:sp>
      <p:sp>
        <p:nvSpPr>
          <p:cNvPr id="3" name="Content Placeholder 2"/>
          <p:cNvSpPr>
            <a:spLocks noGrp="1"/>
          </p:cNvSpPr>
          <p:nvPr>
            <p:ph idx="1"/>
          </p:nvPr>
        </p:nvSpPr>
        <p:spPr>
          <a:xfrm>
            <a:off x="1066800" y="1447800"/>
            <a:ext cx="6781800" cy="4800600"/>
          </a:xfrm>
        </p:spPr>
        <p:txBody>
          <a:bodyPr>
            <a:normAutofit fontScale="92500"/>
          </a:bodyPr>
          <a:lstStyle/>
          <a:p>
            <a:pPr marL="82296" indent="0">
              <a:buNone/>
            </a:pPr>
            <a:r>
              <a:rPr lang="en-US" dirty="0" smtClean="0"/>
              <a:t>The environment of the Pacific Northwest provided a forgiving climate and the satisfaction of basic needs.  Since food was abundant, a unique social structure emerged which focused on task accomplishment – whether the task be related to the gathering of food, hunting, construction of shelter, or the limited agriculture which tribes like the Nez Perce or Kwakiutl practiced. </a:t>
            </a:r>
            <a:endParaRPr lang="en-US" dirty="0"/>
          </a:p>
        </p:txBody>
      </p:sp>
    </p:spTree>
    <p:extLst>
      <p:ext uri="{BB962C8B-B14F-4D97-AF65-F5344CB8AC3E}">
        <p14:creationId xmlns:p14="http://schemas.microsoft.com/office/powerpoint/2010/main" val="7454715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cdn.dipity.com/uploads/events/8f3c4d46be55bd1d704615d651303261_1M.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4"/>
          <p:cNvSpPr>
            <a:spLocks noGrp="1"/>
          </p:cNvSpPr>
          <p:nvPr>
            <p:ph type="title"/>
          </p:nvPr>
        </p:nvSpPr>
        <p:spPr>
          <a:xfrm>
            <a:off x="152400" y="381000"/>
            <a:ext cx="6400800" cy="2286000"/>
          </a:xfrm>
        </p:spPr>
        <p:txBody>
          <a:bodyPr>
            <a:normAutofit fontScale="90000"/>
          </a:bodyPr>
          <a:lstStyle/>
          <a:p>
            <a:r>
              <a:rPr lang="en-US" dirty="0" smtClean="0"/>
              <a:t>Enslaved people –The role of Africans in the Americas</a:t>
            </a:r>
            <a:endParaRPr lang="en-US" dirty="0"/>
          </a:p>
        </p:txBody>
      </p:sp>
    </p:spTree>
    <p:extLst>
      <p:ext uri="{BB962C8B-B14F-4D97-AF65-F5344CB8AC3E}">
        <p14:creationId xmlns:p14="http://schemas.microsoft.com/office/powerpoint/2010/main" val="33053874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47800" y="304800"/>
            <a:ext cx="7498080" cy="1143000"/>
          </a:xfrm>
        </p:spPr>
        <p:txBody>
          <a:bodyPr/>
          <a:lstStyle/>
          <a:p>
            <a:r>
              <a:rPr lang="en-US" dirty="0" smtClean="0"/>
              <a:t>The Portuguese </a:t>
            </a:r>
            <a:endParaRPr lang="en-US" dirty="0"/>
          </a:p>
        </p:txBody>
      </p:sp>
      <p:sp>
        <p:nvSpPr>
          <p:cNvPr id="5" name="Content Placeholder 4"/>
          <p:cNvSpPr>
            <a:spLocks noGrp="1"/>
          </p:cNvSpPr>
          <p:nvPr>
            <p:ph sz="half" idx="1"/>
          </p:nvPr>
        </p:nvSpPr>
        <p:spPr>
          <a:xfrm>
            <a:off x="1143000" y="1524000"/>
            <a:ext cx="3200400" cy="4724400"/>
          </a:xfrm>
        </p:spPr>
        <p:txBody>
          <a:bodyPr>
            <a:normAutofit fontScale="70000" lnSpcReduction="20000"/>
          </a:bodyPr>
          <a:lstStyle/>
          <a:p>
            <a:pPr marL="82296" indent="0">
              <a:buNone/>
            </a:pPr>
            <a:r>
              <a:rPr lang="en-US" dirty="0" smtClean="0"/>
              <a:t>Although most American accounts trace the history of African slavery in the English colonies back to a 1619 Dutch trade vessel which arrived in Jamestown, the origins of American slavery are more properly traced back to the </a:t>
            </a:r>
            <a:r>
              <a:rPr lang="en-US" dirty="0" smtClean="0"/>
              <a:t>Portuguese and the Spanish</a:t>
            </a:r>
            <a:r>
              <a:rPr lang="en-US" dirty="0" smtClean="0"/>
              <a:t>.  </a:t>
            </a:r>
            <a:r>
              <a:rPr lang="en-US" dirty="0" smtClean="0"/>
              <a:t>The use of slave labor on sugar plantations off the coast of Africa goes back to the early 1500s.   </a:t>
            </a:r>
            <a:r>
              <a:rPr lang="en-US" dirty="0" smtClean="0"/>
              <a:t>Sugar plantations began in the Madeira Islands, the Canary Islands, and the Verde Islands off the coast of Africa then. </a:t>
            </a:r>
            <a:endParaRPr lang="en-US" dirty="0"/>
          </a:p>
        </p:txBody>
      </p:sp>
      <p:pic>
        <p:nvPicPr>
          <p:cNvPr id="9" name="Content Placeholder 8"/>
          <p:cNvPicPr>
            <a:picLocks noGrp="1" noChangeAspect="1"/>
          </p:cNvPicPr>
          <p:nvPr>
            <p:ph sz="half" idx="2"/>
          </p:nvPr>
        </p:nvPicPr>
        <p:blipFill>
          <a:blip r:embed="rId2">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4537291" y="1219200"/>
            <a:ext cx="4355667" cy="4968875"/>
          </a:xfrm>
        </p:spPr>
      </p:pic>
    </p:spTree>
    <p:extLst>
      <p:ext uri="{BB962C8B-B14F-4D97-AF65-F5344CB8AC3E}">
        <p14:creationId xmlns:p14="http://schemas.microsoft.com/office/powerpoint/2010/main" val="23032907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Spanish and Slavery</a:t>
            </a:r>
            <a:endParaRPr lang="en-US" dirty="0"/>
          </a:p>
        </p:txBody>
      </p:sp>
      <p:sp>
        <p:nvSpPr>
          <p:cNvPr id="3" name="Content Placeholder 2"/>
          <p:cNvSpPr>
            <a:spLocks noGrp="1"/>
          </p:cNvSpPr>
          <p:nvPr>
            <p:ph idx="1"/>
          </p:nvPr>
        </p:nvSpPr>
        <p:spPr/>
        <p:txBody>
          <a:bodyPr>
            <a:normAutofit fontScale="92500"/>
          </a:bodyPr>
          <a:lstStyle/>
          <a:p>
            <a:pPr marL="82296" indent="0">
              <a:buNone/>
            </a:pPr>
            <a:r>
              <a:rPr lang="en-US" dirty="0" smtClean="0"/>
              <a:t>Immediately in need of labor, the Spanish enslaved Native Americans upon their arrival in the New World.   It was the obligation of any conquistador to explain to the Native Americans that they were now subjects of the King of Spain; furthermore, they were obliged to Christianize the Native Americans.  While the crown projected the best of intentions, the actions of the conquistadors were altogether different.  </a:t>
            </a:r>
            <a:endParaRPr lang="en-US" dirty="0"/>
          </a:p>
        </p:txBody>
      </p:sp>
    </p:spTree>
    <p:extLst>
      <p:ext uri="{BB962C8B-B14F-4D97-AF65-F5344CB8AC3E}">
        <p14:creationId xmlns:p14="http://schemas.microsoft.com/office/powerpoint/2010/main" val="39700850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Spanish and Slavery</a:t>
            </a:r>
            <a:endParaRPr lang="en-US" dirty="0"/>
          </a:p>
        </p:txBody>
      </p:sp>
      <p:sp>
        <p:nvSpPr>
          <p:cNvPr id="3" name="Content Placeholder 2"/>
          <p:cNvSpPr>
            <a:spLocks noGrp="1"/>
          </p:cNvSpPr>
          <p:nvPr>
            <p:ph idx="1"/>
          </p:nvPr>
        </p:nvSpPr>
        <p:spPr/>
        <p:txBody>
          <a:bodyPr/>
          <a:lstStyle/>
          <a:p>
            <a:pPr marL="82296" indent="0">
              <a:buNone/>
            </a:pPr>
            <a:r>
              <a:rPr lang="en-US" dirty="0" smtClean="0"/>
              <a:t>The </a:t>
            </a:r>
            <a:r>
              <a:rPr lang="en-US" dirty="0" smtClean="0"/>
              <a:t>Spanish were </a:t>
            </a:r>
            <a:r>
              <a:rPr lang="en-US" dirty="0" smtClean="0"/>
              <a:t>known for their extreme brutality – so much so that in the 1540s the </a:t>
            </a:r>
            <a:r>
              <a:rPr lang="en-US" dirty="0" err="1" smtClean="0"/>
              <a:t>Leyes</a:t>
            </a:r>
            <a:r>
              <a:rPr lang="en-US" dirty="0" smtClean="0"/>
              <a:t> </a:t>
            </a:r>
            <a:r>
              <a:rPr lang="en-US" dirty="0" err="1" smtClean="0"/>
              <a:t>Nuevas</a:t>
            </a:r>
            <a:r>
              <a:rPr lang="en-US" dirty="0" smtClean="0"/>
              <a:t> – “New Laws” were put forth by King Charles V in order to reinforce the original mission: the Americans would be subjects of the Crown; they would accept Christianity; they would be paid wages to work on the </a:t>
            </a:r>
            <a:r>
              <a:rPr lang="en-US" i="1" dirty="0" err="1" smtClean="0"/>
              <a:t>encomienda</a:t>
            </a:r>
            <a:r>
              <a:rPr lang="en-US" i="1" dirty="0" smtClean="0"/>
              <a:t>.</a:t>
            </a:r>
            <a:r>
              <a:rPr lang="en-US" dirty="0" smtClean="0"/>
              <a:t>  </a:t>
            </a:r>
            <a:endParaRPr lang="en-US" dirty="0"/>
          </a:p>
        </p:txBody>
      </p:sp>
    </p:spTree>
    <p:extLst>
      <p:ext uri="{BB962C8B-B14F-4D97-AF65-F5344CB8AC3E}">
        <p14:creationId xmlns:p14="http://schemas.microsoft.com/office/powerpoint/2010/main" val="27975798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Reliance of African Slave Labor </a:t>
            </a:r>
            <a:endParaRPr lang="en-US" dirty="0"/>
          </a:p>
        </p:txBody>
      </p:sp>
      <p:sp>
        <p:nvSpPr>
          <p:cNvPr id="3" name="Content Placeholder 2"/>
          <p:cNvSpPr>
            <a:spLocks noGrp="1"/>
          </p:cNvSpPr>
          <p:nvPr>
            <p:ph idx="1"/>
          </p:nvPr>
        </p:nvSpPr>
        <p:spPr/>
        <p:txBody>
          <a:bodyPr>
            <a:normAutofit lnSpcReduction="10000"/>
          </a:bodyPr>
          <a:lstStyle/>
          <a:p>
            <a:pPr marL="82296" indent="0">
              <a:buNone/>
            </a:pPr>
            <a:r>
              <a:rPr lang="en-US" dirty="0" smtClean="0"/>
              <a:t>Native American slaves – whether they were taken by English, French, Spanish, Dutch, or Portuguese colonists – were unreliable as a source of labor.  They simple ran off, rejoining their own tribes adopting others.  Enslaved Africans, on the other hand, were less likely to run away, since the landscape was hostile and intimidating and their captors held a decisive advantage in terms of violent physical force.</a:t>
            </a:r>
            <a:endParaRPr lang="en-US" dirty="0"/>
          </a:p>
        </p:txBody>
      </p:sp>
    </p:spTree>
    <p:extLst>
      <p:ext uri="{BB962C8B-B14F-4D97-AF65-F5344CB8AC3E}">
        <p14:creationId xmlns:p14="http://schemas.microsoft.com/office/powerpoint/2010/main" val="42303309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Slave Trade in the Atlantic World </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43000" y="1447800"/>
            <a:ext cx="7396918" cy="4800600"/>
          </a:xfrm>
        </p:spPr>
      </p:pic>
    </p:spTree>
    <p:extLst>
      <p:ext uri="{BB962C8B-B14F-4D97-AF65-F5344CB8AC3E}">
        <p14:creationId xmlns:p14="http://schemas.microsoft.com/office/powerpoint/2010/main" val="39314155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American Identity as a Concept</a:t>
            </a:r>
            <a:endParaRPr lang="en-US" dirty="0"/>
          </a:p>
        </p:txBody>
      </p:sp>
      <p:sp>
        <p:nvSpPr>
          <p:cNvPr id="3" name="Content Placeholder 2"/>
          <p:cNvSpPr>
            <a:spLocks noGrp="1"/>
          </p:cNvSpPr>
          <p:nvPr>
            <p:ph idx="1"/>
          </p:nvPr>
        </p:nvSpPr>
        <p:spPr>
          <a:xfrm>
            <a:off x="1143000" y="1371600"/>
            <a:ext cx="7790688" cy="5257800"/>
          </a:xfrm>
        </p:spPr>
        <p:txBody>
          <a:bodyPr>
            <a:normAutofit lnSpcReduction="10000"/>
          </a:bodyPr>
          <a:lstStyle/>
          <a:p>
            <a:pPr marL="82296" indent="0">
              <a:buNone/>
            </a:pPr>
            <a:r>
              <a:rPr lang="en-US" dirty="0" smtClean="0"/>
              <a:t>American identity, like that of all nations, is a social construction </a:t>
            </a:r>
            <a:r>
              <a:rPr lang="en-US" dirty="0" smtClean="0"/>
              <a:t>that changes over time.   Americans hold certain values to be dear – like democracy</a:t>
            </a:r>
            <a:r>
              <a:rPr lang="en-US" dirty="0" smtClean="0"/>
              <a:t>, capitalism, </a:t>
            </a:r>
            <a:r>
              <a:rPr lang="en-US" dirty="0" smtClean="0"/>
              <a:t>or freedom </a:t>
            </a:r>
            <a:r>
              <a:rPr lang="en-US" dirty="0" smtClean="0"/>
              <a:t>of conscience, for </a:t>
            </a:r>
            <a:r>
              <a:rPr lang="en-US" dirty="0" smtClean="0"/>
              <a:t>example.  But even those high ideals can be compromised at times… </a:t>
            </a:r>
          </a:p>
          <a:p>
            <a:pPr marL="82296" indent="0">
              <a:buNone/>
            </a:pPr>
            <a:r>
              <a:rPr lang="en-US" dirty="0" smtClean="0"/>
              <a:t>How </a:t>
            </a:r>
            <a:r>
              <a:rPr lang="en-US" dirty="0" smtClean="0"/>
              <a:t>democratic is the Electoral College?  What restrictions exist on capitalism?  If we believe in freedom of conscience and freedom of expression, then why are dissenters during times of war ostracized?</a:t>
            </a:r>
            <a:endParaRPr lang="en-US" dirty="0"/>
          </a:p>
        </p:txBody>
      </p:sp>
    </p:spTree>
    <p:extLst>
      <p:ext uri="{BB962C8B-B14F-4D97-AF65-F5344CB8AC3E}">
        <p14:creationId xmlns:p14="http://schemas.microsoft.com/office/powerpoint/2010/main" val="33152913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Enslaved Labor</a:t>
            </a:r>
            <a:endParaRPr lang="en-US" dirty="0"/>
          </a:p>
        </p:txBody>
      </p:sp>
      <p:sp>
        <p:nvSpPr>
          <p:cNvPr id="3" name="Content Placeholder 2"/>
          <p:cNvSpPr>
            <a:spLocks noGrp="1"/>
          </p:cNvSpPr>
          <p:nvPr>
            <p:ph idx="1"/>
          </p:nvPr>
        </p:nvSpPr>
        <p:spPr/>
        <p:txBody>
          <a:bodyPr>
            <a:normAutofit fontScale="85000" lnSpcReduction="10000"/>
          </a:bodyPr>
          <a:lstStyle/>
          <a:p>
            <a:pPr marL="82296" indent="0">
              <a:buNone/>
            </a:pPr>
            <a:r>
              <a:rPr lang="en-US" dirty="0" smtClean="0"/>
              <a:t>The capture and sale of enslaved Africans had begun long before Portuguese traders began to exploit the market in the 15</a:t>
            </a:r>
            <a:r>
              <a:rPr lang="en-US" baseline="30000" dirty="0" smtClean="0"/>
              <a:t>th</a:t>
            </a:r>
            <a:r>
              <a:rPr lang="en-US" dirty="0" smtClean="0"/>
              <a:t> Century – Arab traders had purchased African slaves for centuries.  </a:t>
            </a:r>
            <a:r>
              <a:rPr lang="en-US" dirty="0" smtClean="0"/>
              <a:t>Slavery existed in ancient China, in India, in Greece, and in Rome.  The </a:t>
            </a:r>
            <a:r>
              <a:rPr lang="en-US" dirty="0" smtClean="0"/>
              <a:t>Portuguese, however, began to use African Slaves on sugar plantations of the coast of Africa, </a:t>
            </a:r>
            <a:r>
              <a:rPr lang="en-US" dirty="0" smtClean="0"/>
              <a:t>exploiting slave labor in the </a:t>
            </a:r>
            <a:r>
              <a:rPr lang="en-US" dirty="0" smtClean="0"/>
              <a:t>cutting and processing of sugar cane, and literally working enslaved people – and their children – to death.   T</a:t>
            </a:r>
            <a:r>
              <a:rPr lang="en-US" dirty="0" smtClean="0"/>
              <a:t>he </a:t>
            </a:r>
            <a:r>
              <a:rPr lang="en-US" dirty="0" smtClean="0"/>
              <a:t>model easily spread to the Caribbean and mainland </a:t>
            </a:r>
            <a:r>
              <a:rPr lang="en-US" dirty="0" smtClean="0"/>
              <a:t>Americas in a slightly amended form. </a:t>
            </a:r>
            <a:endParaRPr lang="en-US" dirty="0" smtClean="0"/>
          </a:p>
        </p:txBody>
      </p:sp>
    </p:spTree>
    <p:extLst>
      <p:ext uri="{BB962C8B-B14F-4D97-AF65-F5344CB8AC3E}">
        <p14:creationId xmlns:p14="http://schemas.microsoft.com/office/powerpoint/2010/main" val="11307170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Race-based, Hereditary Slavery</a:t>
            </a:r>
            <a:endParaRPr lang="en-US" dirty="0"/>
          </a:p>
        </p:txBody>
      </p:sp>
      <p:sp>
        <p:nvSpPr>
          <p:cNvPr id="3" name="Content Placeholder 2"/>
          <p:cNvSpPr>
            <a:spLocks noGrp="1"/>
          </p:cNvSpPr>
          <p:nvPr>
            <p:ph idx="1"/>
          </p:nvPr>
        </p:nvSpPr>
        <p:spPr/>
        <p:txBody>
          <a:bodyPr>
            <a:normAutofit fontScale="77500" lnSpcReduction="20000"/>
          </a:bodyPr>
          <a:lstStyle/>
          <a:p>
            <a:pPr marL="82296" indent="0">
              <a:buNone/>
            </a:pPr>
            <a:r>
              <a:rPr lang="en-US" dirty="0" smtClean="0"/>
              <a:t>While slavery had existed for many thousands of years, the concept of slavery was changing dramatically during the first two centuries of the conquest of the Americas.  Previously, slavery had been a condition of warfare – political philosophers always compare slavery to a ‘state of war.’  It was punishment for a crime or the misfortunate result of losing in battle.  In the Americans, however, slavery would become a </a:t>
            </a:r>
            <a:r>
              <a:rPr lang="en-US" b="1" i="1" u="sng" dirty="0" smtClean="0"/>
              <a:t>race-based, hereditary system</a:t>
            </a:r>
            <a:r>
              <a:rPr lang="en-US" dirty="0" smtClean="0"/>
              <a:t>.  This did not happen right away – for generations, the children of enslaved people were born and lived as free men. But by the 17</a:t>
            </a:r>
            <a:r>
              <a:rPr lang="en-US" baseline="30000" dirty="0" smtClean="0"/>
              <a:t>th</a:t>
            </a:r>
            <a:r>
              <a:rPr lang="en-US" dirty="0" smtClean="0"/>
              <a:t> Century, strict laws were being put into place to make slavery a condition of one’s birth, particularly among the English.</a:t>
            </a:r>
            <a:endParaRPr lang="en-US" dirty="0"/>
          </a:p>
        </p:txBody>
      </p:sp>
    </p:spTree>
    <p:extLst>
      <p:ext uri="{BB962C8B-B14F-4D97-AF65-F5344CB8AC3E}">
        <p14:creationId xmlns:p14="http://schemas.microsoft.com/office/powerpoint/2010/main" val="38432866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835" y="0"/>
            <a:ext cx="9422235" cy="6877390"/>
          </a:xfrm>
          <a:prstGeom prst="rect">
            <a:avLst/>
          </a:prstGeom>
        </p:spPr>
      </p:pic>
      <p:sp>
        <p:nvSpPr>
          <p:cNvPr id="4" name="Title 3"/>
          <p:cNvSpPr>
            <a:spLocks noGrp="1"/>
          </p:cNvSpPr>
          <p:nvPr>
            <p:ph type="title"/>
          </p:nvPr>
        </p:nvSpPr>
        <p:spPr>
          <a:xfrm>
            <a:off x="-98126" y="4953000"/>
            <a:ext cx="6400800" cy="838370"/>
          </a:xfrm>
        </p:spPr>
        <p:txBody>
          <a:bodyPr/>
          <a:lstStyle/>
          <a:p>
            <a:r>
              <a:rPr lang="en-US" dirty="0" smtClean="0">
                <a:solidFill>
                  <a:schemeClr val="tx1"/>
                </a:solidFill>
              </a:rPr>
              <a:t>The </a:t>
            </a:r>
            <a:r>
              <a:rPr lang="en-US" dirty="0" err="1" smtClean="0">
                <a:solidFill>
                  <a:schemeClr val="tx1"/>
                </a:solidFill>
              </a:rPr>
              <a:t>european</a:t>
            </a:r>
            <a:r>
              <a:rPr lang="en-US" dirty="0" err="1">
                <a:solidFill>
                  <a:schemeClr val="tx1"/>
                </a:solidFill>
              </a:rPr>
              <a:t>s</a:t>
            </a:r>
            <a:endParaRPr lang="en-US" dirty="0">
              <a:solidFill>
                <a:schemeClr val="tx1"/>
              </a:solidFill>
            </a:endParaRPr>
          </a:p>
        </p:txBody>
      </p:sp>
    </p:spTree>
    <p:extLst>
      <p:ext uri="{BB962C8B-B14F-4D97-AF65-F5344CB8AC3E}">
        <p14:creationId xmlns:p14="http://schemas.microsoft.com/office/powerpoint/2010/main" val="3301754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Spanish Conquests</a:t>
            </a:r>
            <a:endParaRPr lang="en-US" dirty="0"/>
          </a:p>
        </p:txBody>
      </p:sp>
      <p:sp>
        <p:nvSpPr>
          <p:cNvPr id="8" name="Content Placeholder 7"/>
          <p:cNvSpPr>
            <a:spLocks noGrp="1"/>
          </p:cNvSpPr>
          <p:nvPr>
            <p:ph sz="half" idx="1"/>
          </p:nvPr>
        </p:nvSpPr>
        <p:spPr>
          <a:xfrm>
            <a:off x="1066800" y="1447800"/>
            <a:ext cx="2743200" cy="5257800"/>
          </a:xfrm>
        </p:spPr>
        <p:txBody>
          <a:bodyPr>
            <a:normAutofit fontScale="62500" lnSpcReduction="20000"/>
          </a:bodyPr>
          <a:lstStyle/>
          <a:p>
            <a:pPr marL="82296" indent="0">
              <a:buNone/>
            </a:pPr>
            <a:r>
              <a:rPr lang="en-US" dirty="0" smtClean="0"/>
              <a:t>While the Spanish had a huge advantage in the rush to claim land in the New World, and accordingly, were able to accumulate enormous wealth, they were not in a position to defend their lands from European rivals for very long</a:t>
            </a:r>
            <a:r>
              <a:rPr lang="en-US" dirty="0" smtClean="0"/>
              <a:t>.  Indeed the Spanish never made huge inroads into regions of North America in terms of population.  They did, however, exploit th</a:t>
            </a:r>
            <a:r>
              <a:rPr lang="en-US" dirty="0" smtClean="0"/>
              <a:t>e resources and labor of the new continents, while – unbeknownst to them – they spread deadly pathogens around the New World, unleashing a biological genocide. </a:t>
            </a:r>
            <a:endParaRPr lang="en-US" dirty="0"/>
          </a:p>
        </p:txBody>
      </p:sp>
      <p:pic>
        <p:nvPicPr>
          <p:cNvPr id="10" name="Content Placeholder 9"/>
          <p:cNvPicPr>
            <a:picLocks noGrp="1" noChangeAspect="1"/>
          </p:cNvPicPr>
          <p:nvPr>
            <p:ph sz="half" idx="2"/>
          </p:nvPr>
        </p:nvPicPr>
        <p:blipFill>
          <a:blip r:embed="rId2">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3783983" y="1524000"/>
            <a:ext cx="5100283" cy="4664075"/>
          </a:xfrm>
        </p:spPr>
      </p:pic>
    </p:spTree>
    <p:extLst>
      <p:ext uri="{BB962C8B-B14F-4D97-AF65-F5344CB8AC3E}">
        <p14:creationId xmlns:p14="http://schemas.microsoft.com/office/powerpoint/2010/main" val="19000588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Spanish Possessions</a:t>
            </a:r>
            <a:endParaRPr lang="en-US" dirty="0"/>
          </a:p>
        </p:txBody>
      </p:sp>
      <p:sp>
        <p:nvSpPr>
          <p:cNvPr id="3" name="Content Placeholder 2"/>
          <p:cNvSpPr>
            <a:spLocks noGrp="1"/>
          </p:cNvSpPr>
          <p:nvPr>
            <p:ph sz="half" idx="1"/>
          </p:nvPr>
        </p:nvSpPr>
        <p:spPr/>
        <p:txBody>
          <a:bodyPr>
            <a:normAutofit fontScale="77500" lnSpcReduction="20000"/>
          </a:bodyPr>
          <a:lstStyle/>
          <a:p>
            <a:pPr marL="82296" indent="0">
              <a:buNone/>
            </a:pPr>
            <a:r>
              <a:rPr lang="en-US" dirty="0" smtClean="0"/>
              <a:t>While the Spanish could claim enormous influence in the New World, their ability to control the geography of the region was tenuous, at best.  Were it not for the chaos and devastation of pandemic disease, few of their colonial claims would have held.  Inflation from the massive infusion of Spanish gold and silver acquisitions led to long term economic consequences in Europe that undermined the Spanish in terms of European and world domination.</a:t>
            </a:r>
            <a:endParaRPr lang="en-US" dirty="0"/>
          </a:p>
        </p:txBody>
      </p:sp>
      <p:sp>
        <p:nvSpPr>
          <p:cNvPr id="4" name="Content Placeholder 3"/>
          <p:cNvSpPr>
            <a:spLocks noGrp="1"/>
          </p:cNvSpPr>
          <p:nvPr>
            <p:ph sz="half" idx="2"/>
          </p:nvPr>
        </p:nvSpPr>
        <p:spPr/>
        <p:txBody>
          <a:bodyPr>
            <a:normAutofit fontScale="77500" lnSpcReduction="20000"/>
          </a:bodyPr>
          <a:lstStyle/>
          <a:p>
            <a:pPr>
              <a:buFont typeface="Arial" pitchFamily="34" charset="0"/>
              <a:buChar char="•"/>
            </a:pPr>
            <a:r>
              <a:rPr lang="en-US" dirty="0" smtClean="0">
                <a:solidFill>
                  <a:schemeClr val="tx2"/>
                </a:solidFill>
              </a:rPr>
              <a:t>Aztec Empire /Mexico</a:t>
            </a:r>
          </a:p>
          <a:p>
            <a:pPr>
              <a:buFont typeface="Arial" pitchFamily="34" charset="0"/>
              <a:buChar char="•"/>
            </a:pPr>
            <a:r>
              <a:rPr lang="en-US" dirty="0" smtClean="0">
                <a:solidFill>
                  <a:schemeClr val="tx2"/>
                </a:solidFill>
              </a:rPr>
              <a:t>New Mexico </a:t>
            </a:r>
          </a:p>
          <a:p>
            <a:pPr>
              <a:buFont typeface="Arial" pitchFamily="34" charset="0"/>
              <a:buChar char="•"/>
            </a:pPr>
            <a:r>
              <a:rPr lang="en-US" dirty="0" smtClean="0">
                <a:solidFill>
                  <a:schemeClr val="tx2"/>
                </a:solidFill>
              </a:rPr>
              <a:t>Florida</a:t>
            </a:r>
          </a:p>
          <a:p>
            <a:pPr>
              <a:buFont typeface="Arial" pitchFamily="34" charset="0"/>
              <a:buChar char="•"/>
            </a:pPr>
            <a:r>
              <a:rPr lang="en-US" dirty="0" smtClean="0">
                <a:solidFill>
                  <a:schemeClr val="tx2"/>
                </a:solidFill>
              </a:rPr>
              <a:t>Greater Antilles</a:t>
            </a:r>
          </a:p>
          <a:p>
            <a:pPr>
              <a:buFont typeface="Arial" pitchFamily="34" charset="0"/>
              <a:buChar char="•"/>
            </a:pPr>
            <a:r>
              <a:rPr lang="en-US" dirty="0" smtClean="0">
                <a:solidFill>
                  <a:schemeClr val="tx2"/>
                </a:solidFill>
              </a:rPr>
              <a:t>Lesser Antilles</a:t>
            </a:r>
          </a:p>
          <a:p>
            <a:pPr>
              <a:buFont typeface="Arial" pitchFamily="34" charset="0"/>
              <a:buChar char="•"/>
            </a:pPr>
            <a:r>
              <a:rPr lang="en-US" dirty="0" smtClean="0">
                <a:solidFill>
                  <a:schemeClr val="tx2"/>
                </a:solidFill>
              </a:rPr>
              <a:t>Incan Empire/Peru</a:t>
            </a:r>
          </a:p>
          <a:p>
            <a:pPr>
              <a:buFont typeface="Arial" pitchFamily="34" charset="0"/>
              <a:buChar char="•"/>
            </a:pPr>
            <a:r>
              <a:rPr lang="en-US" dirty="0" smtClean="0">
                <a:solidFill>
                  <a:schemeClr val="tx2"/>
                </a:solidFill>
              </a:rPr>
              <a:t>Chile</a:t>
            </a:r>
          </a:p>
          <a:p>
            <a:pPr>
              <a:buFont typeface="Arial" pitchFamily="34" charset="0"/>
              <a:buChar char="•"/>
            </a:pPr>
            <a:r>
              <a:rPr lang="en-US" dirty="0" smtClean="0">
                <a:solidFill>
                  <a:schemeClr val="tx2"/>
                </a:solidFill>
              </a:rPr>
              <a:t>North Coast of South America</a:t>
            </a:r>
          </a:p>
          <a:p>
            <a:pPr>
              <a:buFont typeface="Arial" pitchFamily="34" charset="0"/>
              <a:buChar char="•"/>
            </a:pPr>
            <a:r>
              <a:rPr lang="en-US" dirty="0" smtClean="0">
                <a:solidFill>
                  <a:schemeClr val="tx2"/>
                </a:solidFill>
              </a:rPr>
              <a:t>Pacific Islands – the Philippines</a:t>
            </a:r>
          </a:p>
          <a:p>
            <a:pPr marL="82296" indent="0">
              <a:buNone/>
            </a:pPr>
            <a:endParaRPr lang="en-US" dirty="0"/>
          </a:p>
        </p:txBody>
      </p:sp>
    </p:spTree>
    <p:extLst>
      <p:ext uri="{BB962C8B-B14F-4D97-AF65-F5344CB8AC3E}">
        <p14:creationId xmlns:p14="http://schemas.microsoft.com/office/powerpoint/2010/main" val="17637111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smtClean="0"/>
              <a:t>New World French Possessions</a:t>
            </a:r>
            <a:endParaRPr lang="en-US" dirty="0"/>
          </a:p>
        </p:txBody>
      </p:sp>
      <p:pic>
        <p:nvPicPr>
          <p:cNvPr id="11" name="Content Placeholder 10"/>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76400" y="1447800"/>
            <a:ext cx="6437130" cy="4582957"/>
          </a:xfrm>
        </p:spPr>
      </p:pic>
    </p:spTree>
    <p:extLst>
      <p:ext uri="{BB962C8B-B14F-4D97-AF65-F5344CB8AC3E}">
        <p14:creationId xmlns:p14="http://schemas.microsoft.com/office/powerpoint/2010/main" val="1550561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French Possessions</a:t>
            </a:r>
            <a:endParaRPr lang="en-US" dirty="0"/>
          </a:p>
        </p:txBody>
      </p:sp>
      <p:sp>
        <p:nvSpPr>
          <p:cNvPr id="3" name="Content Placeholder 2"/>
          <p:cNvSpPr>
            <a:spLocks noGrp="1"/>
          </p:cNvSpPr>
          <p:nvPr>
            <p:ph sz="half" idx="1"/>
          </p:nvPr>
        </p:nvSpPr>
        <p:spPr/>
        <p:txBody>
          <a:bodyPr>
            <a:normAutofit fontScale="62500" lnSpcReduction="20000"/>
          </a:bodyPr>
          <a:lstStyle/>
          <a:p>
            <a:pPr marL="82296" indent="0">
              <a:buNone/>
            </a:pPr>
            <a:r>
              <a:rPr lang="en-US" dirty="0" smtClean="0"/>
              <a:t>Of the European colonial rulers, the French created the most diverse empire.  With sugar plantations the islands of the Caribbean, a sparsely populated empire of trade centered around Quebec, and their domination of Louisiana, the French were scattered across the New World.  The creole cultures which developed in their regions were uniquely suited to the geography and cultures inhabited by their colonists.  While disease and military conquest played a major role in their settlement of the New World, the French were less possessive of the land, and more willing to accept syncretism, or the adaptation of the Catholic faith to Native American traditional religion. </a:t>
            </a:r>
            <a:endParaRPr lang="en-US" dirty="0"/>
          </a:p>
        </p:txBody>
      </p:sp>
      <p:sp>
        <p:nvSpPr>
          <p:cNvPr id="4" name="Content Placeholder 3"/>
          <p:cNvSpPr>
            <a:spLocks noGrp="1"/>
          </p:cNvSpPr>
          <p:nvPr>
            <p:ph sz="half" idx="2"/>
          </p:nvPr>
        </p:nvSpPr>
        <p:spPr/>
        <p:txBody>
          <a:bodyPr>
            <a:normAutofit fontScale="62500" lnSpcReduction="20000"/>
          </a:bodyPr>
          <a:lstStyle/>
          <a:p>
            <a:r>
              <a:rPr lang="en-US" sz="4000" dirty="0" smtClean="0">
                <a:solidFill>
                  <a:schemeClr val="tx2"/>
                </a:solidFill>
              </a:rPr>
              <a:t>Quebec</a:t>
            </a:r>
          </a:p>
          <a:p>
            <a:endParaRPr lang="en-US" sz="4000" dirty="0" smtClean="0">
              <a:solidFill>
                <a:schemeClr val="tx2"/>
              </a:solidFill>
            </a:endParaRPr>
          </a:p>
          <a:p>
            <a:r>
              <a:rPr lang="en-US" sz="4000" dirty="0" smtClean="0">
                <a:solidFill>
                  <a:schemeClr val="tx2"/>
                </a:solidFill>
              </a:rPr>
              <a:t>Louisiana</a:t>
            </a:r>
          </a:p>
          <a:p>
            <a:endParaRPr lang="en-US" sz="4000" dirty="0" smtClean="0">
              <a:solidFill>
                <a:schemeClr val="tx2"/>
              </a:solidFill>
            </a:endParaRPr>
          </a:p>
          <a:p>
            <a:r>
              <a:rPr lang="en-US" sz="4000" dirty="0" smtClean="0">
                <a:solidFill>
                  <a:schemeClr val="tx2"/>
                </a:solidFill>
              </a:rPr>
              <a:t>Settlements in the Great Lakes Regions</a:t>
            </a:r>
          </a:p>
          <a:p>
            <a:endParaRPr lang="en-US" sz="4000" dirty="0" smtClean="0">
              <a:solidFill>
                <a:schemeClr val="tx2"/>
              </a:solidFill>
            </a:endParaRPr>
          </a:p>
          <a:p>
            <a:r>
              <a:rPr lang="en-US" sz="4000" dirty="0" smtClean="0">
                <a:solidFill>
                  <a:schemeClr val="tx2"/>
                </a:solidFill>
              </a:rPr>
              <a:t>Caribbean Sugar Islands</a:t>
            </a:r>
            <a:endParaRPr lang="en-US" sz="4000" dirty="0">
              <a:solidFill>
                <a:schemeClr val="tx2"/>
              </a:solidFill>
            </a:endParaRPr>
          </a:p>
        </p:txBody>
      </p:sp>
    </p:spTree>
    <p:extLst>
      <p:ext uri="{BB962C8B-B14F-4D97-AF65-F5344CB8AC3E}">
        <p14:creationId xmlns:p14="http://schemas.microsoft.com/office/powerpoint/2010/main" val="19610641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dirty="0" smtClean="0"/>
              <a:t>Dutch Possessions </a:t>
            </a:r>
            <a:endParaRPr lang="en-US" dirty="0"/>
          </a:p>
        </p:txBody>
      </p:sp>
      <p:pic>
        <p:nvPicPr>
          <p:cNvPr id="9" name="Content Placeholder 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87859" y="1447800"/>
            <a:ext cx="6993831" cy="4800600"/>
          </a:xfrm>
        </p:spPr>
      </p:pic>
    </p:spTree>
    <p:extLst>
      <p:ext uri="{BB962C8B-B14F-4D97-AF65-F5344CB8AC3E}">
        <p14:creationId xmlns:p14="http://schemas.microsoft.com/office/powerpoint/2010/main" val="15346887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Dutch – New Amsterdam</a:t>
            </a:r>
            <a:endParaRPr lang="en-US" dirty="0"/>
          </a:p>
        </p:txBody>
      </p:sp>
      <p:sp>
        <p:nvSpPr>
          <p:cNvPr id="3" name="Content Placeholder 2"/>
          <p:cNvSpPr>
            <a:spLocks noGrp="1"/>
          </p:cNvSpPr>
          <p:nvPr>
            <p:ph sz="half" idx="1"/>
          </p:nvPr>
        </p:nvSpPr>
        <p:spPr>
          <a:xfrm>
            <a:off x="1435608" y="1524000"/>
            <a:ext cx="3898392" cy="4953000"/>
          </a:xfrm>
        </p:spPr>
        <p:txBody>
          <a:bodyPr>
            <a:normAutofit fontScale="62500" lnSpcReduction="20000"/>
          </a:bodyPr>
          <a:lstStyle/>
          <a:p>
            <a:pPr marL="82296" indent="0">
              <a:buNone/>
            </a:pPr>
            <a:r>
              <a:rPr lang="en-US" dirty="0" smtClean="0"/>
              <a:t>More than any other empire, the Dutch were committed to trade.  The nation was late to the colonization game, and made few inroads onto the mainland of North America, but New Amsterdam was uniquely suitable to the development of commerce.  The Hudson River Valley – from Albany to it’s delta at Manhattan, was a skeletal version of the economic powerhouse which is New York City today.  It was also a diverse region, and – at least until the governorship of Peter Stuyvesant – one that was tolerant of other cultures.  Many of the characteristics of the Dutch settlement appear to define the region even today. </a:t>
            </a:r>
            <a:r>
              <a:rPr lang="en-US" dirty="0" smtClean="0"/>
              <a:t>  The Dutch also held a number of Caribbean islands like Curacao.  </a:t>
            </a:r>
            <a:endParaRPr lang="en-US" dirty="0"/>
          </a:p>
        </p:txBody>
      </p:sp>
      <p:sp>
        <p:nvSpPr>
          <p:cNvPr id="4" name="Content Placeholder 3"/>
          <p:cNvSpPr>
            <a:spLocks noGrp="1"/>
          </p:cNvSpPr>
          <p:nvPr>
            <p:ph sz="half" idx="2"/>
          </p:nvPr>
        </p:nvSpPr>
        <p:spPr/>
        <p:txBody>
          <a:bodyPr>
            <a:normAutofit fontScale="62500" lnSpcReduction="20000"/>
          </a:bodyPr>
          <a:lstStyle/>
          <a:p>
            <a:r>
              <a:rPr lang="en-US" sz="3600" dirty="0" smtClean="0">
                <a:solidFill>
                  <a:schemeClr val="tx2"/>
                </a:solidFill>
              </a:rPr>
              <a:t>New Amsterdam</a:t>
            </a:r>
          </a:p>
          <a:p>
            <a:pPr marL="82296" indent="0">
              <a:buNone/>
            </a:pPr>
            <a:endParaRPr lang="en-US" sz="3600" dirty="0" smtClean="0">
              <a:solidFill>
                <a:schemeClr val="tx2"/>
              </a:solidFill>
            </a:endParaRPr>
          </a:p>
          <a:p>
            <a:r>
              <a:rPr lang="en-US" sz="3600" dirty="0" smtClean="0">
                <a:solidFill>
                  <a:schemeClr val="tx2"/>
                </a:solidFill>
              </a:rPr>
              <a:t>Islands of the Caribbean</a:t>
            </a:r>
          </a:p>
          <a:p>
            <a:pPr marL="82296" indent="0">
              <a:buNone/>
            </a:pPr>
            <a:endParaRPr lang="en-US" sz="3600" dirty="0" smtClean="0">
              <a:solidFill>
                <a:schemeClr val="tx2"/>
              </a:solidFill>
            </a:endParaRPr>
          </a:p>
          <a:p>
            <a:r>
              <a:rPr lang="en-US" sz="3600" dirty="0" smtClean="0">
                <a:solidFill>
                  <a:schemeClr val="tx2"/>
                </a:solidFill>
              </a:rPr>
              <a:t>Asia, Indonesia</a:t>
            </a:r>
          </a:p>
          <a:p>
            <a:pPr marL="82296" indent="0">
              <a:buNone/>
            </a:pPr>
            <a:endParaRPr lang="en-US" sz="3600" dirty="0">
              <a:solidFill>
                <a:schemeClr val="tx2"/>
              </a:solidFill>
            </a:endParaRPr>
          </a:p>
        </p:txBody>
      </p:sp>
    </p:spTree>
    <p:extLst>
      <p:ext uri="{BB962C8B-B14F-4D97-AF65-F5344CB8AC3E}">
        <p14:creationId xmlns:p14="http://schemas.microsoft.com/office/powerpoint/2010/main" val="339274271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Russians?</a:t>
            </a:r>
            <a:endParaRPr lang="en-US" dirty="0"/>
          </a:p>
        </p:txBody>
      </p:sp>
      <p:sp>
        <p:nvSpPr>
          <p:cNvPr id="3" name="Content Placeholder 2"/>
          <p:cNvSpPr>
            <a:spLocks noGrp="1"/>
          </p:cNvSpPr>
          <p:nvPr>
            <p:ph sz="half" idx="1"/>
          </p:nvPr>
        </p:nvSpPr>
        <p:spPr/>
        <p:txBody>
          <a:bodyPr>
            <a:normAutofit fontScale="92500"/>
          </a:bodyPr>
          <a:lstStyle/>
          <a:p>
            <a:pPr marL="82296" indent="0">
              <a:buNone/>
            </a:pPr>
            <a:r>
              <a:rPr lang="en-US" dirty="0" smtClean="0"/>
              <a:t>The concept of Russian America merits at least a mention.  The cultural influence of the Russians was limited, although their settlements, principally committed to the fur trade, were far ranging along the West Coast – from Alaska to coastal California.</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029200" y="1752600"/>
            <a:ext cx="3657600" cy="4152275"/>
          </a:xfrm>
        </p:spPr>
      </p:pic>
    </p:spTree>
    <p:extLst>
      <p:ext uri="{BB962C8B-B14F-4D97-AF65-F5344CB8AC3E}">
        <p14:creationId xmlns:p14="http://schemas.microsoft.com/office/powerpoint/2010/main" val="19687712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Concept of “Other” – An Important Concept in Colonization </a:t>
            </a:r>
            <a:endParaRPr lang="en-US" dirty="0"/>
          </a:p>
        </p:txBody>
      </p:sp>
      <p:sp>
        <p:nvSpPr>
          <p:cNvPr id="3" name="Content Placeholder 2"/>
          <p:cNvSpPr>
            <a:spLocks noGrp="1"/>
          </p:cNvSpPr>
          <p:nvPr>
            <p:ph idx="1"/>
          </p:nvPr>
        </p:nvSpPr>
        <p:spPr>
          <a:xfrm>
            <a:off x="990600" y="1447800"/>
            <a:ext cx="8001000" cy="5257800"/>
          </a:xfrm>
        </p:spPr>
        <p:txBody>
          <a:bodyPr>
            <a:normAutofit fontScale="77500" lnSpcReduction="20000"/>
          </a:bodyPr>
          <a:lstStyle/>
          <a:p>
            <a:pPr marL="82296" indent="0">
              <a:buNone/>
            </a:pPr>
            <a:r>
              <a:rPr lang="en-US" dirty="0" smtClean="0"/>
              <a:t>Europeans have played a large role in constructing American identity, largely because they controlled the history written about colonialism.  (Most Native Americans had no written language.)  But how much </a:t>
            </a:r>
            <a:r>
              <a:rPr lang="en-US" dirty="0" smtClean="0"/>
              <a:t>do you or I have in common with 16</a:t>
            </a:r>
            <a:r>
              <a:rPr lang="en-US" baseline="30000" dirty="0" smtClean="0"/>
              <a:t>th</a:t>
            </a:r>
            <a:r>
              <a:rPr lang="en-US" dirty="0" smtClean="0"/>
              <a:t> And 17</a:t>
            </a:r>
            <a:r>
              <a:rPr lang="en-US" baseline="30000" dirty="0" smtClean="0"/>
              <a:t>th</a:t>
            </a:r>
            <a:r>
              <a:rPr lang="en-US" dirty="0" smtClean="0"/>
              <a:t> Century Europeans?  </a:t>
            </a:r>
            <a:r>
              <a:rPr lang="en-US" dirty="0" smtClean="0"/>
              <a:t>Karen </a:t>
            </a:r>
            <a:r>
              <a:rPr lang="en-US" dirty="0" err="1" smtClean="0"/>
              <a:t>Kupperman</a:t>
            </a:r>
            <a:r>
              <a:rPr lang="en-US" dirty="0" smtClean="0"/>
              <a:t>, author of </a:t>
            </a:r>
            <a:r>
              <a:rPr lang="en-US" i="1" u="sng" dirty="0" smtClean="0"/>
              <a:t>Indians and English: Facing Off in Early America</a:t>
            </a:r>
            <a:r>
              <a:rPr lang="en-US" dirty="0" smtClean="0"/>
              <a:t> </a:t>
            </a:r>
            <a:r>
              <a:rPr lang="en-US" dirty="0" smtClean="0"/>
              <a:t>advises</a:t>
            </a:r>
            <a:r>
              <a:rPr lang="en-US" dirty="0" smtClean="0"/>
              <a:t>: </a:t>
            </a:r>
          </a:p>
          <a:p>
            <a:pPr marL="82296" indent="0">
              <a:buNone/>
            </a:pPr>
            <a:r>
              <a:rPr lang="en-US" dirty="0" smtClean="0"/>
              <a:t>“It </a:t>
            </a:r>
            <a:r>
              <a:rPr lang="en-US" dirty="0" smtClean="0"/>
              <a:t>is important to realize that, just as the </a:t>
            </a:r>
            <a:r>
              <a:rPr lang="en-US" dirty="0" smtClean="0"/>
              <a:t>[Native] Americans </a:t>
            </a:r>
            <a:r>
              <a:rPr lang="en-US" dirty="0" smtClean="0"/>
              <a:t>and their culture is foreign to us, so the </a:t>
            </a:r>
            <a:r>
              <a:rPr lang="en-US" i="1" u="sng" dirty="0" smtClean="0"/>
              <a:t>English</a:t>
            </a:r>
            <a:r>
              <a:rPr lang="en-US" dirty="0" smtClean="0"/>
              <a:t> are as well.  It is a mistake to think that we can easily and directly understand the minds of English actors.  </a:t>
            </a:r>
            <a:r>
              <a:rPr lang="en-US" i="1" u="sng" dirty="0" smtClean="0"/>
              <a:t>Their purposes and meanings are alien and require imaginative reconstruction just as native American purposes and meanings do</a:t>
            </a:r>
            <a:r>
              <a:rPr lang="en-US" dirty="0" smtClean="0"/>
              <a:t>; and it is too easy to fall into the trap of thinking we know what they mean because their words appear to say something a modern person might say.”  </a:t>
            </a:r>
            <a:endParaRPr lang="en-US" dirty="0"/>
          </a:p>
        </p:txBody>
      </p:sp>
    </p:spTree>
    <p:extLst>
      <p:ext uri="{BB962C8B-B14F-4D97-AF65-F5344CB8AC3E}">
        <p14:creationId xmlns:p14="http://schemas.microsoft.com/office/powerpoint/2010/main" val="244206045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dirty="0" smtClean="0"/>
              <a:t>English Possessions</a:t>
            </a:r>
            <a:endParaRPr lang="en-US" dirty="0"/>
          </a:p>
        </p:txBody>
      </p:sp>
      <p:sp>
        <p:nvSpPr>
          <p:cNvPr id="7" name="Content Placeholder 6"/>
          <p:cNvSpPr>
            <a:spLocks noGrp="1"/>
          </p:cNvSpPr>
          <p:nvPr>
            <p:ph sz="half" idx="1"/>
          </p:nvPr>
        </p:nvSpPr>
        <p:spPr/>
        <p:txBody>
          <a:bodyPr>
            <a:normAutofit fontScale="85000" lnSpcReduction="10000"/>
          </a:bodyPr>
          <a:lstStyle/>
          <a:p>
            <a:pPr marL="82296" indent="0">
              <a:buNone/>
            </a:pPr>
            <a:r>
              <a:rPr lang="en-US" dirty="0" smtClean="0"/>
              <a:t>Due to constant rivalries with the Dutch, Spanish, and French, the boundaries of England’s Colonial Empire in America changed dramatically over time.  In the end, though, more or less all of the territory to the east of the Mississippi River, from Canada to Florida, would fall under British authority by the year 1763.</a:t>
            </a:r>
            <a:endParaRPr lang="en-US" dirty="0"/>
          </a:p>
        </p:txBody>
      </p:sp>
      <p:pic>
        <p:nvPicPr>
          <p:cNvPr id="9" name="Content Placeholder 8"/>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257800" y="1352175"/>
            <a:ext cx="3534918" cy="4789862"/>
          </a:xfrm>
        </p:spPr>
      </p:pic>
    </p:spTree>
    <p:extLst>
      <p:ext uri="{BB962C8B-B14F-4D97-AF65-F5344CB8AC3E}">
        <p14:creationId xmlns:p14="http://schemas.microsoft.com/office/powerpoint/2010/main" val="15710108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English Empire</a:t>
            </a:r>
            <a:endParaRPr lang="en-US" dirty="0"/>
          </a:p>
        </p:txBody>
      </p:sp>
      <p:sp>
        <p:nvSpPr>
          <p:cNvPr id="3" name="Content Placeholder 2"/>
          <p:cNvSpPr>
            <a:spLocks noGrp="1"/>
          </p:cNvSpPr>
          <p:nvPr>
            <p:ph sz="half" idx="1"/>
          </p:nvPr>
        </p:nvSpPr>
        <p:spPr/>
        <p:txBody>
          <a:bodyPr>
            <a:normAutofit fontScale="77500" lnSpcReduction="20000"/>
          </a:bodyPr>
          <a:lstStyle/>
          <a:p>
            <a:pPr marL="82296" indent="0">
              <a:buNone/>
            </a:pPr>
            <a:r>
              <a:rPr lang="en-US" dirty="0" smtClean="0"/>
              <a:t>If other nations were committed to exploiting the natural resources of the Americas or trading with Native Americans, the English soon abandoned these notions in their colonies to focus on agriculture: sugar, tobacco, and other crops proved more lucrative.  The English emphasis on the acquisition of land and property rights inevitably led to conflict with Native </a:t>
            </a:r>
            <a:r>
              <a:rPr lang="en-US" smtClean="0"/>
              <a:t>American tribes.</a:t>
            </a:r>
            <a:endParaRPr lang="en-US"/>
          </a:p>
        </p:txBody>
      </p:sp>
      <p:sp>
        <p:nvSpPr>
          <p:cNvPr id="4" name="Content Placeholder 3"/>
          <p:cNvSpPr>
            <a:spLocks noGrp="1"/>
          </p:cNvSpPr>
          <p:nvPr>
            <p:ph sz="half" idx="2"/>
          </p:nvPr>
        </p:nvSpPr>
        <p:spPr/>
        <p:txBody>
          <a:bodyPr>
            <a:normAutofit fontScale="77500" lnSpcReduction="20000"/>
          </a:bodyPr>
          <a:lstStyle/>
          <a:p>
            <a:r>
              <a:rPr lang="en-US" dirty="0" smtClean="0"/>
              <a:t>Newfoundland, Maritime Provinces</a:t>
            </a:r>
          </a:p>
          <a:p>
            <a:r>
              <a:rPr lang="en-US" dirty="0" smtClean="0"/>
              <a:t>Roanoke Island</a:t>
            </a:r>
          </a:p>
          <a:p>
            <a:r>
              <a:rPr lang="en-US" dirty="0" smtClean="0"/>
              <a:t>Jamestown</a:t>
            </a:r>
          </a:p>
          <a:p>
            <a:r>
              <a:rPr lang="en-US" dirty="0" smtClean="0"/>
              <a:t>Plymouth Plantations</a:t>
            </a:r>
          </a:p>
          <a:p>
            <a:r>
              <a:rPr lang="en-US" dirty="0" smtClean="0"/>
              <a:t>Bahamas and other Caribbean Islands</a:t>
            </a:r>
          </a:p>
          <a:p>
            <a:r>
              <a:rPr lang="en-US" dirty="0" smtClean="0"/>
              <a:t>Rapid Expansion over time</a:t>
            </a:r>
          </a:p>
          <a:p>
            <a:pPr marL="82296" indent="0">
              <a:buNone/>
            </a:pPr>
            <a:endParaRPr lang="en-US" dirty="0" smtClean="0"/>
          </a:p>
        </p:txBody>
      </p:sp>
    </p:spTree>
    <p:extLst>
      <p:ext uri="{BB962C8B-B14F-4D97-AF65-F5344CB8AC3E}">
        <p14:creationId xmlns:p14="http://schemas.microsoft.com/office/powerpoint/2010/main" val="4778050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Which cultures have had the greatest influence on American Society?</a:t>
            </a:r>
            <a:endParaRPr lang="en-US" dirty="0"/>
          </a:p>
        </p:txBody>
      </p:sp>
      <p:sp>
        <p:nvSpPr>
          <p:cNvPr id="7" name="Text Placeholder 6"/>
          <p:cNvSpPr>
            <a:spLocks noGrp="1"/>
          </p:cNvSpPr>
          <p:nvPr>
            <p:ph type="body" idx="2"/>
          </p:nvPr>
        </p:nvSpPr>
        <p:spPr>
          <a:xfrm>
            <a:off x="457200" y="1295400"/>
            <a:ext cx="8382000" cy="810064"/>
          </a:xfrm>
        </p:spPr>
        <p:txBody>
          <a:bodyPr>
            <a:normAutofit fontScale="92500"/>
          </a:bodyPr>
          <a:lstStyle/>
          <a:p>
            <a:r>
              <a:rPr lang="en-US" dirty="0" smtClean="0"/>
              <a:t>Consider all of the following cultural groups which met in New World.  Which groups seem to have had the greatest influence on contemporary culture?  In groups of five, rank the </a:t>
            </a:r>
            <a:r>
              <a:rPr lang="en-US" dirty="0" smtClean="0"/>
              <a:t>seven</a:t>
            </a:r>
            <a:r>
              <a:rPr lang="en-US" dirty="0" smtClean="0"/>
              <a:t> (7) </a:t>
            </a:r>
            <a:r>
              <a:rPr lang="en-US" dirty="0" smtClean="0"/>
              <a:t>most important groups in terms of their influence on American Society.  </a:t>
            </a:r>
            <a:r>
              <a:rPr lang="en-US" dirty="0" smtClean="0"/>
              <a:t>You mus</a:t>
            </a:r>
            <a:r>
              <a:rPr lang="en-US" dirty="0" smtClean="0"/>
              <a:t>t leave out five (5) groups.  </a:t>
            </a:r>
            <a:r>
              <a:rPr lang="en-US" dirty="0" smtClean="0"/>
              <a:t>Be </a:t>
            </a:r>
            <a:r>
              <a:rPr lang="en-US" dirty="0" smtClean="0"/>
              <a:t>prepared to explain you answers.</a:t>
            </a:r>
            <a:endParaRPr lang="en-US" dirty="0"/>
          </a:p>
        </p:txBody>
      </p:sp>
      <p:sp>
        <p:nvSpPr>
          <p:cNvPr id="6" name="Content Placeholder 5"/>
          <p:cNvSpPr>
            <a:spLocks noGrp="1"/>
          </p:cNvSpPr>
          <p:nvPr>
            <p:ph sz="half" idx="1"/>
          </p:nvPr>
        </p:nvSpPr>
        <p:spPr/>
        <p:txBody>
          <a:bodyPr>
            <a:normAutofit fontScale="55000" lnSpcReduction="20000"/>
          </a:bodyPr>
          <a:lstStyle/>
          <a:p>
            <a:pPr>
              <a:buFont typeface="Arial" pitchFamily="34" charset="0"/>
              <a:buChar char="•"/>
            </a:pPr>
            <a:r>
              <a:rPr lang="en-US" dirty="0" smtClean="0"/>
              <a:t>Eastern Woodlands Tribes (Iroquois)</a:t>
            </a:r>
          </a:p>
          <a:p>
            <a:pPr>
              <a:buFont typeface="Arial" pitchFamily="34" charset="0"/>
              <a:buChar char="•"/>
            </a:pPr>
            <a:r>
              <a:rPr lang="en-US" dirty="0" smtClean="0"/>
              <a:t>Southeastern Tribes (Creek Confederation)</a:t>
            </a:r>
          </a:p>
          <a:p>
            <a:pPr>
              <a:buFont typeface="Arial" pitchFamily="34" charset="0"/>
              <a:buChar char="•"/>
            </a:pPr>
            <a:r>
              <a:rPr lang="en-US" dirty="0" smtClean="0"/>
              <a:t>Southwestern </a:t>
            </a:r>
            <a:r>
              <a:rPr lang="en-US" dirty="0" smtClean="0"/>
              <a:t>Tribes (New Mexico)</a:t>
            </a:r>
          </a:p>
          <a:p>
            <a:pPr>
              <a:buFont typeface="Arial" pitchFamily="34" charset="0"/>
              <a:buChar char="•"/>
            </a:pPr>
            <a:r>
              <a:rPr lang="en-US" dirty="0" smtClean="0"/>
              <a:t>Pacific Northwestern Tribes (Nez Perce, Kwakiutl)</a:t>
            </a:r>
          </a:p>
          <a:p>
            <a:pPr>
              <a:buFont typeface="Arial" pitchFamily="34" charset="0"/>
              <a:buChar char="•"/>
            </a:pPr>
            <a:r>
              <a:rPr lang="en-US" dirty="0" smtClean="0"/>
              <a:t>South American Civilizations (Aztec, Incans)		</a:t>
            </a:r>
          </a:p>
          <a:p>
            <a:pPr>
              <a:buFont typeface="Arial" pitchFamily="34" charset="0"/>
              <a:buChar char="•"/>
            </a:pPr>
            <a:r>
              <a:rPr lang="en-US" dirty="0" smtClean="0"/>
              <a:t>French Colonists (Louisiana, Quebec)</a:t>
            </a:r>
          </a:p>
          <a:p>
            <a:pPr>
              <a:buFont typeface="Arial" pitchFamily="34" charset="0"/>
              <a:buChar char="•"/>
            </a:pPr>
            <a:r>
              <a:rPr lang="en-US" dirty="0" smtClean="0"/>
              <a:t>Dutch Colonists (New Amsterdam)		</a:t>
            </a:r>
          </a:p>
          <a:p>
            <a:pPr>
              <a:buFont typeface="Arial" pitchFamily="34" charset="0"/>
              <a:buChar char="•"/>
            </a:pPr>
            <a:r>
              <a:rPr lang="en-US" dirty="0" smtClean="0"/>
              <a:t>Enslaved Africans (Throughout  the Americas)</a:t>
            </a:r>
          </a:p>
          <a:p>
            <a:pPr>
              <a:buFont typeface="Arial" pitchFamily="34" charset="0"/>
              <a:buChar char="•"/>
            </a:pPr>
            <a:r>
              <a:rPr lang="en-US" dirty="0" smtClean="0"/>
              <a:t>Spanish Conquistadors (Southwest, Mexico, Florida)		</a:t>
            </a:r>
          </a:p>
          <a:p>
            <a:pPr>
              <a:buFont typeface="Arial" pitchFamily="34" charset="0"/>
              <a:buChar char="•"/>
            </a:pPr>
            <a:r>
              <a:rPr lang="en-US" dirty="0" smtClean="0"/>
              <a:t>English Colonists (Jamestown, Plymouth)		</a:t>
            </a:r>
          </a:p>
          <a:p>
            <a:pPr>
              <a:buFont typeface="Arial" pitchFamily="34" charset="0"/>
              <a:buChar char="•"/>
            </a:pPr>
            <a:r>
              <a:rPr lang="en-US" dirty="0" smtClean="0"/>
              <a:t>Russian Traders (Alaska, Pacific Northwest)</a:t>
            </a:r>
          </a:p>
          <a:p>
            <a:pPr>
              <a:buFont typeface="Arial" pitchFamily="34" charset="0"/>
              <a:buChar char="•"/>
            </a:pPr>
            <a:r>
              <a:rPr lang="en-US" dirty="0" smtClean="0"/>
              <a:t>Portuguese Traders (Brazil, development of Sugar Plantations)</a:t>
            </a:r>
          </a:p>
          <a:p>
            <a:pPr marL="82296" indent="0">
              <a:buNone/>
            </a:pPr>
            <a:r>
              <a:rPr lang="en-US" dirty="0" smtClean="0"/>
              <a:t>	</a:t>
            </a:r>
          </a:p>
          <a:p>
            <a:pPr marL="82296" indent="0">
              <a:buNone/>
            </a:pPr>
            <a:endParaRPr lang="en-US" dirty="0"/>
          </a:p>
        </p:txBody>
      </p:sp>
    </p:spTree>
    <p:extLst>
      <p:ext uri="{BB962C8B-B14F-4D97-AF65-F5344CB8AC3E}">
        <p14:creationId xmlns:p14="http://schemas.microsoft.com/office/powerpoint/2010/main" val="1182981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1" cy="6858000"/>
          </a:xfrm>
          <a:prstGeom prst="rect">
            <a:avLst/>
          </a:prstGeom>
        </p:spPr>
      </p:pic>
      <p:sp>
        <p:nvSpPr>
          <p:cNvPr id="4" name="Title 3"/>
          <p:cNvSpPr>
            <a:spLocks noGrp="1"/>
          </p:cNvSpPr>
          <p:nvPr>
            <p:ph type="title"/>
          </p:nvPr>
        </p:nvSpPr>
        <p:spPr>
          <a:xfrm>
            <a:off x="152399" y="2590800"/>
            <a:ext cx="8991601" cy="2286000"/>
          </a:xfrm>
        </p:spPr>
        <p:txBody>
          <a:bodyPr/>
          <a:lstStyle/>
          <a:p>
            <a:r>
              <a:rPr lang="en-US" dirty="0" smtClean="0">
                <a:solidFill>
                  <a:schemeClr val="tx1"/>
                </a:solidFill>
              </a:rPr>
              <a:t>Native American cultures in North  </a:t>
            </a:r>
            <a:r>
              <a:rPr lang="en-US" dirty="0" err="1" smtClean="0">
                <a:solidFill>
                  <a:schemeClr val="tx1"/>
                </a:solidFill>
              </a:rPr>
              <a:t>america</a:t>
            </a:r>
            <a:endParaRPr lang="en-US" dirty="0">
              <a:solidFill>
                <a:schemeClr val="tx1"/>
              </a:solidFill>
            </a:endParaRPr>
          </a:p>
        </p:txBody>
      </p:sp>
    </p:spTree>
    <p:extLst>
      <p:ext uri="{BB962C8B-B14F-4D97-AF65-F5344CB8AC3E}">
        <p14:creationId xmlns:p14="http://schemas.microsoft.com/office/powerpoint/2010/main" val="8197577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u="sng" dirty="0" smtClean="0">
                <a:solidFill>
                  <a:schemeClr val="accent3">
                    <a:lumMod val="50000"/>
                  </a:schemeClr>
                </a:solidFill>
              </a:rPr>
              <a:t>Major</a:t>
            </a:r>
            <a:r>
              <a:rPr lang="en-US" u="sng" dirty="0" smtClean="0"/>
              <a:t> American Civilizations</a:t>
            </a:r>
            <a:endParaRPr lang="en-US" u="sng" dirty="0"/>
          </a:p>
        </p:txBody>
      </p:sp>
      <p:sp>
        <p:nvSpPr>
          <p:cNvPr id="5" name="Content Placeholder 4"/>
          <p:cNvSpPr>
            <a:spLocks noGrp="1"/>
          </p:cNvSpPr>
          <p:nvPr>
            <p:ph idx="1"/>
          </p:nvPr>
        </p:nvSpPr>
        <p:spPr/>
        <p:txBody>
          <a:bodyPr>
            <a:normAutofit fontScale="62500" lnSpcReduction="20000"/>
          </a:bodyPr>
          <a:lstStyle/>
          <a:p>
            <a:pPr marL="82296" indent="0">
              <a:buNone/>
            </a:pPr>
            <a:r>
              <a:rPr lang="en-US" u="sng" dirty="0" smtClean="0">
                <a:solidFill>
                  <a:schemeClr val="accent5">
                    <a:lumMod val="50000"/>
                  </a:schemeClr>
                </a:solidFill>
              </a:rPr>
              <a:t>The Mayans </a:t>
            </a:r>
            <a:r>
              <a:rPr lang="en-US" dirty="0" smtClean="0"/>
              <a:t>– Near the Yucatan Peninsula and in Central America</a:t>
            </a:r>
          </a:p>
          <a:p>
            <a:pPr marL="82296" indent="0">
              <a:buNone/>
            </a:pPr>
            <a:endParaRPr lang="en-US" dirty="0"/>
          </a:p>
          <a:p>
            <a:pPr marL="82296" indent="0">
              <a:buNone/>
            </a:pPr>
            <a:r>
              <a:rPr lang="en-US" u="sng" dirty="0" smtClean="0">
                <a:solidFill>
                  <a:schemeClr val="accent5">
                    <a:lumMod val="50000"/>
                  </a:schemeClr>
                </a:solidFill>
              </a:rPr>
              <a:t>The Aztecs </a:t>
            </a:r>
            <a:r>
              <a:rPr lang="en-US" dirty="0" smtClean="0"/>
              <a:t>– Near present day Mexico City </a:t>
            </a:r>
          </a:p>
          <a:p>
            <a:pPr marL="82296" indent="0">
              <a:buNone/>
            </a:pPr>
            <a:endParaRPr lang="en-US" dirty="0"/>
          </a:p>
          <a:p>
            <a:pPr marL="82296" indent="0">
              <a:buNone/>
            </a:pPr>
            <a:r>
              <a:rPr lang="en-US" u="sng" dirty="0" smtClean="0">
                <a:solidFill>
                  <a:schemeClr val="accent5">
                    <a:lumMod val="50000"/>
                  </a:schemeClr>
                </a:solidFill>
              </a:rPr>
              <a:t>Cahokia</a:t>
            </a:r>
            <a:r>
              <a:rPr lang="en-US" dirty="0" smtClean="0"/>
              <a:t> – Mississippian Culture, wiped out before European settlement </a:t>
            </a:r>
          </a:p>
          <a:p>
            <a:pPr marL="82296" indent="0">
              <a:buNone/>
            </a:pPr>
            <a:endParaRPr lang="en-US" dirty="0"/>
          </a:p>
          <a:p>
            <a:pPr marL="82296" indent="0">
              <a:buNone/>
            </a:pPr>
            <a:r>
              <a:rPr lang="en-US" u="sng" dirty="0" smtClean="0">
                <a:solidFill>
                  <a:schemeClr val="accent5">
                    <a:lumMod val="50000"/>
                  </a:schemeClr>
                </a:solidFill>
              </a:rPr>
              <a:t>Anasazi</a:t>
            </a:r>
            <a:r>
              <a:rPr lang="en-US" dirty="0" smtClean="0">
                <a:solidFill>
                  <a:schemeClr val="accent5">
                    <a:lumMod val="50000"/>
                  </a:schemeClr>
                </a:solidFill>
              </a:rPr>
              <a:t> </a:t>
            </a:r>
            <a:r>
              <a:rPr lang="en-US" dirty="0" smtClean="0"/>
              <a:t>– In the American Southwest </a:t>
            </a:r>
          </a:p>
          <a:p>
            <a:pPr marL="82296" indent="0">
              <a:buNone/>
            </a:pPr>
            <a:endParaRPr lang="en-US" dirty="0"/>
          </a:p>
          <a:p>
            <a:pPr marL="82296" indent="0">
              <a:buNone/>
            </a:pPr>
            <a:r>
              <a:rPr lang="en-US" u="sng" dirty="0" smtClean="0">
                <a:solidFill>
                  <a:schemeClr val="accent5">
                    <a:lumMod val="50000"/>
                  </a:schemeClr>
                </a:solidFill>
              </a:rPr>
              <a:t>The Incans </a:t>
            </a:r>
            <a:r>
              <a:rPr lang="en-US" dirty="0" smtClean="0"/>
              <a:t>– Empire of the Andes Mountains in present day Peru</a:t>
            </a:r>
          </a:p>
          <a:p>
            <a:pPr marL="82296" indent="0">
              <a:buNone/>
            </a:pPr>
            <a:endParaRPr lang="en-US" dirty="0"/>
          </a:p>
          <a:p>
            <a:pPr marL="82296" indent="0">
              <a:buNone/>
            </a:pPr>
            <a:r>
              <a:rPr lang="en-US" dirty="0" smtClean="0"/>
              <a:t>By the year 1607, when Jamestown was founded, all of these ancient American civilizations were either defunct or in rapid decline due to disease or societal collapse. </a:t>
            </a:r>
            <a:endParaRPr lang="en-US" dirty="0"/>
          </a:p>
        </p:txBody>
      </p:sp>
    </p:spTree>
    <p:extLst>
      <p:ext uri="{BB962C8B-B14F-4D97-AF65-F5344CB8AC3E}">
        <p14:creationId xmlns:p14="http://schemas.microsoft.com/office/powerpoint/2010/main" val="9445910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North American Tribes </a:t>
            </a:r>
            <a:endParaRPr lang="en-US" u="sng" dirty="0"/>
          </a:p>
        </p:txBody>
      </p:sp>
      <p:sp>
        <p:nvSpPr>
          <p:cNvPr id="3" name="Content Placeholder 2"/>
          <p:cNvSpPr>
            <a:spLocks noGrp="1"/>
          </p:cNvSpPr>
          <p:nvPr>
            <p:ph idx="1"/>
          </p:nvPr>
        </p:nvSpPr>
        <p:spPr>
          <a:xfrm>
            <a:off x="1295400" y="1447800"/>
            <a:ext cx="7498080" cy="4800600"/>
          </a:xfrm>
        </p:spPr>
        <p:txBody>
          <a:bodyPr>
            <a:normAutofit fontScale="92500" lnSpcReduction="20000"/>
          </a:bodyPr>
          <a:lstStyle/>
          <a:p>
            <a:pPr marL="82296" indent="0">
              <a:buNone/>
            </a:pPr>
            <a:r>
              <a:rPr lang="en-US" dirty="0" smtClean="0"/>
              <a:t>We focus on North American tribes because they are the people who inhabited the land which would become the United States – alongside French, English, Spanish, Dutch, and even Russian colonists.  Each of these tribes will be important to future studies: </a:t>
            </a:r>
          </a:p>
          <a:p>
            <a:pPr marL="82296" indent="0">
              <a:buNone/>
            </a:pPr>
            <a:r>
              <a:rPr lang="en-US" i="1" dirty="0" smtClean="0">
                <a:solidFill>
                  <a:schemeClr val="accent5">
                    <a:lumMod val="50000"/>
                  </a:schemeClr>
                </a:solidFill>
                <a:latin typeface="Malgun Gothic" pitchFamily="34" charset="-127"/>
                <a:ea typeface="Malgun Gothic" pitchFamily="34" charset="-127"/>
                <a:cs typeface="Iskoola Pota" pitchFamily="34" charset="0"/>
              </a:rPr>
              <a:t>The Iroquois		The Cherokee	</a:t>
            </a:r>
          </a:p>
          <a:p>
            <a:pPr marL="82296" indent="0">
              <a:buNone/>
            </a:pPr>
            <a:r>
              <a:rPr lang="en-US" i="1" dirty="0" smtClean="0">
                <a:solidFill>
                  <a:schemeClr val="accent5">
                    <a:lumMod val="50000"/>
                  </a:schemeClr>
                </a:solidFill>
                <a:latin typeface="Malgun Gothic" pitchFamily="34" charset="-127"/>
                <a:ea typeface="Malgun Gothic" pitchFamily="34" charset="-127"/>
                <a:cs typeface="Iskoola Pota" pitchFamily="34" charset="0"/>
              </a:rPr>
              <a:t>The Sioux Tribe		The Nez Perce</a:t>
            </a:r>
          </a:p>
          <a:p>
            <a:pPr marL="82296" indent="0">
              <a:buNone/>
            </a:pPr>
            <a:r>
              <a:rPr lang="en-US" dirty="0" smtClean="0"/>
              <a:t>Remember, though, that all tribes were different, to a large extent due to the geographic environments that they inhabited.   The Powhatan, for example, were unique.</a:t>
            </a:r>
            <a:endParaRPr lang="en-US" dirty="0"/>
          </a:p>
        </p:txBody>
      </p:sp>
    </p:spTree>
    <p:extLst>
      <p:ext uri="{BB962C8B-B14F-4D97-AF65-F5344CB8AC3E}">
        <p14:creationId xmlns:p14="http://schemas.microsoft.com/office/powerpoint/2010/main" val="11608741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35608" y="274638"/>
            <a:ext cx="7498080" cy="1477962"/>
          </a:xfrm>
        </p:spPr>
        <p:txBody>
          <a:bodyPr/>
          <a:lstStyle/>
          <a:p>
            <a:r>
              <a:rPr lang="en-US" dirty="0" smtClean="0"/>
              <a:t>The Iroquois </a:t>
            </a:r>
            <a:r>
              <a:rPr lang="en-US" dirty="0" smtClean="0"/>
              <a:t>Confederation – Eastern Woodlands Tribes</a:t>
            </a:r>
            <a:endParaRPr lang="en-US" dirty="0"/>
          </a:p>
        </p:txBody>
      </p:sp>
      <p:sp>
        <p:nvSpPr>
          <p:cNvPr id="5" name="Content Placeholder 4"/>
          <p:cNvSpPr>
            <a:spLocks noGrp="1"/>
          </p:cNvSpPr>
          <p:nvPr>
            <p:ph idx="1"/>
          </p:nvPr>
        </p:nvSpPr>
        <p:spPr>
          <a:xfrm>
            <a:off x="1295400" y="1905000"/>
            <a:ext cx="7498080" cy="4800600"/>
          </a:xfrm>
        </p:spPr>
        <p:txBody>
          <a:bodyPr>
            <a:normAutofit fontScale="92500" lnSpcReduction="20000"/>
          </a:bodyPr>
          <a:lstStyle/>
          <a:p>
            <a:r>
              <a:rPr lang="en-US" dirty="0" smtClean="0"/>
              <a:t>Iroquois were not any one tribe, but a </a:t>
            </a:r>
            <a:r>
              <a:rPr lang="en-US" dirty="0" smtClean="0"/>
              <a:t>confederation</a:t>
            </a:r>
            <a:r>
              <a:rPr lang="en-US" dirty="0"/>
              <a:t> </a:t>
            </a:r>
            <a:r>
              <a:rPr lang="en-US" dirty="0" smtClean="0"/>
              <a:t>ruled </a:t>
            </a:r>
            <a:r>
              <a:rPr lang="en-US" dirty="0" smtClean="0"/>
              <a:t>by consensus building among tribal members. </a:t>
            </a:r>
            <a:endParaRPr lang="en-US" dirty="0" smtClean="0"/>
          </a:p>
          <a:p>
            <a:r>
              <a:rPr lang="en-US" dirty="0" smtClean="0"/>
              <a:t>Gender </a:t>
            </a:r>
            <a:r>
              <a:rPr lang="en-US" dirty="0" smtClean="0"/>
              <a:t>roles within the tribe dictated matrilineal bloodlines – and women were in charge of living arrangements, agriculture, and healing within the culture.  </a:t>
            </a:r>
          </a:p>
          <a:p>
            <a:r>
              <a:rPr lang="en-US" dirty="0" smtClean="0"/>
              <a:t>For English and French settlers – for whom gender roles dictated that men should be in charge of sowing seeds and raising crops – it appeared that men in the tribes were abusive to their women.  </a:t>
            </a:r>
            <a:endParaRPr lang="en-US" dirty="0"/>
          </a:p>
          <a:p>
            <a:pPr marL="82296" indent="0">
              <a:buNone/>
            </a:pPr>
            <a:endParaRPr lang="en-US" dirty="0"/>
          </a:p>
        </p:txBody>
      </p:sp>
    </p:spTree>
    <p:extLst>
      <p:ext uri="{BB962C8B-B14F-4D97-AF65-F5344CB8AC3E}">
        <p14:creationId xmlns:p14="http://schemas.microsoft.com/office/powerpoint/2010/main" val="40107462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Iroquois Confederation</a:t>
            </a:r>
            <a:endParaRPr lang="en-US" dirty="0"/>
          </a:p>
        </p:txBody>
      </p:sp>
      <p:sp>
        <p:nvSpPr>
          <p:cNvPr id="3" name="Content Placeholder 2"/>
          <p:cNvSpPr>
            <a:spLocks noGrp="1"/>
          </p:cNvSpPr>
          <p:nvPr>
            <p:ph sz="half" idx="1"/>
          </p:nvPr>
        </p:nvSpPr>
        <p:spPr>
          <a:xfrm>
            <a:off x="1066800" y="1371600"/>
            <a:ext cx="2895600" cy="5105400"/>
          </a:xfrm>
        </p:spPr>
        <p:txBody>
          <a:bodyPr>
            <a:normAutofit fontScale="85000" lnSpcReduction="10000"/>
          </a:bodyPr>
          <a:lstStyle/>
          <a:p>
            <a:pPr marL="82296" indent="0">
              <a:buNone/>
            </a:pPr>
            <a:r>
              <a:rPr lang="en-US" dirty="0" smtClean="0"/>
              <a:t>Because the tribe </a:t>
            </a:r>
            <a:r>
              <a:rPr lang="en-US" dirty="0" smtClean="0"/>
              <a:t>lived between </a:t>
            </a:r>
            <a:r>
              <a:rPr lang="en-US" dirty="0" smtClean="0"/>
              <a:t>areas of English and Dutch settlement </a:t>
            </a:r>
            <a:r>
              <a:rPr lang="en-US" dirty="0" smtClean="0"/>
              <a:t>(New </a:t>
            </a:r>
            <a:r>
              <a:rPr lang="en-US" dirty="0" smtClean="0"/>
              <a:t>York colony) </a:t>
            </a:r>
            <a:r>
              <a:rPr lang="en-US" dirty="0" smtClean="0"/>
              <a:t>and </a:t>
            </a:r>
            <a:r>
              <a:rPr lang="en-US" dirty="0" smtClean="0"/>
              <a:t>the French colonies of Quebec, the Iroquois </a:t>
            </a:r>
            <a:r>
              <a:rPr lang="en-US" dirty="0" smtClean="0"/>
              <a:t>traded with </a:t>
            </a:r>
            <a:r>
              <a:rPr lang="en-US" dirty="0" smtClean="0"/>
              <a:t>both sides.  </a:t>
            </a:r>
            <a:r>
              <a:rPr lang="en-US" dirty="0" smtClean="0"/>
              <a:t>The </a:t>
            </a:r>
            <a:r>
              <a:rPr lang="en-US" dirty="0" smtClean="0"/>
              <a:t>tribe forced European nations to compete for their </a:t>
            </a:r>
            <a:r>
              <a:rPr lang="en-US" dirty="0" smtClean="0"/>
              <a:t>trade and cooperation during times of conflict.  </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038600" y="1371600"/>
            <a:ext cx="4648200" cy="4886421"/>
          </a:xfrm>
        </p:spPr>
      </p:pic>
    </p:spTree>
    <p:extLst>
      <p:ext uri="{BB962C8B-B14F-4D97-AF65-F5344CB8AC3E}">
        <p14:creationId xmlns:p14="http://schemas.microsoft.com/office/powerpoint/2010/main" val="31423153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Southeastern Tribes - </a:t>
            </a:r>
            <a:r>
              <a:rPr lang="en-US" dirty="0" smtClean="0"/>
              <a:t>Cherokee</a:t>
            </a:r>
            <a:endParaRPr lang="en-US" dirty="0"/>
          </a:p>
        </p:txBody>
      </p:sp>
      <p:sp>
        <p:nvSpPr>
          <p:cNvPr id="5" name="Content Placeholder 4"/>
          <p:cNvSpPr>
            <a:spLocks noGrp="1"/>
          </p:cNvSpPr>
          <p:nvPr>
            <p:ph idx="1"/>
          </p:nvPr>
        </p:nvSpPr>
        <p:spPr/>
        <p:txBody>
          <a:bodyPr>
            <a:normAutofit fontScale="92500"/>
          </a:bodyPr>
          <a:lstStyle/>
          <a:p>
            <a:pPr marL="82296" indent="0">
              <a:buNone/>
            </a:pPr>
            <a:r>
              <a:rPr lang="en-US" dirty="0" smtClean="0"/>
              <a:t>Most of the Southeastern Tribes – like the </a:t>
            </a:r>
            <a:r>
              <a:rPr lang="en-US" dirty="0" smtClean="0"/>
              <a:t>Cherokee or Seminole tribe later, were never </a:t>
            </a:r>
            <a:r>
              <a:rPr lang="en-US" dirty="0" smtClean="0"/>
              <a:t>conquered by Spanish or French explorers.  They lived in an isolated region without gold or silver.  </a:t>
            </a:r>
            <a:r>
              <a:rPr lang="en-US" dirty="0" smtClean="0"/>
              <a:t>Missionaries sometimes visited, though, and epidemic </a:t>
            </a:r>
            <a:r>
              <a:rPr lang="en-US" dirty="0" smtClean="0"/>
              <a:t>diseases devastated the population – as it did all Native American tribes.  </a:t>
            </a:r>
            <a:r>
              <a:rPr lang="en-US" dirty="0" smtClean="0"/>
              <a:t>Some tribes became accomplished traders.  In many ways, the Cherokee were assimilated into American society.</a:t>
            </a:r>
            <a:endParaRPr lang="en-US" dirty="0" smtClean="0"/>
          </a:p>
        </p:txBody>
      </p:sp>
    </p:spTree>
    <p:extLst>
      <p:ext uri="{BB962C8B-B14F-4D97-AF65-F5344CB8AC3E}">
        <p14:creationId xmlns:p14="http://schemas.microsoft.com/office/powerpoint/2010/main" val="345582063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827</TotalTime>
  <Words>2288</Words>
  <Application>Microsoft Office PowerPoint</Application>
  <PresentationFormat>On-screen Show (4:3)</PresentationFormat>
  <Paragraphs>116</Paragraphs>
  <Slides>32</Slides>
  <Notes>1</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Solstice</vt:lpstr>
      <vt:lpstr>European Conquests and American Identity</vt:lpstr>
      <vt:lpstr>American Identity as a Concept</vt:lpstr>
      <vt:lpstr>The Concept of “Other” – An Important Concept in Colonization </vt:lpstr>
      <vt:lpstr>Native American cultures in North  america</vt:lpstr>
      <vt:lpstr>Major American Civilizations</vt:lpstr>
      <vt:lpstr>North American Tribes </vt:lpstr>
      <vt:lpstr>The Iroquois Confederation – Eastern Woodlands Tribes</vt:lpstr>
      <vt:lpstr>The Iroquois Confederation</vt:lpstr>
      <vt:lpstr>Southeastern Tribes - Cherokee</vt:lpstr>
      <vt:lpstr>Plains Indians – The Sioux Tribe</vt:lpstr>
      <vt:lpstr>Plains Indians </vt:lpstr>
      <vt:lpstr>Southwestern Indians</vt:lpstr>
      <vt:lpstr>The Pacific Northwest</vt:lpstr>
      <vt:lpstr>Enslaved people –The role of Africans in the Americas</vt:lpstr>
      <vt:lpstr>The Portuguese </vt:lpstr>
      <vt:lpstr>The Spanish and Slavery</vt:lpstr>
      <vt:lpstr>The Spanish and Slavery</vt:lpstr>
      <vt:lpstr>Reliance of African Slave Labor </vt:lpstr>
      <vt:lpstr>Slave Trade in the Atlantic World </vt:lpstr>
      <vt:lpstr>Enslaved Labor</vt:lpstr>
      <vt:lpstr>Race-based, Hereditary Slavery</vt:lpstr>
      <vt:lpstr>The europeans</vt:lpstr>
      <vt:lpstr>Spanish Conquests</vt:lpstr>
      <vt:lpstr>Spanish Possessions</vt:lpstr>
      <vt:lpstr>New World French Possessions</vt:lpstr>
      <vt:lpstr>French Possessions</vt:lpstr>
      <vt:lpstr>Dutch Possessions </vt:lpstr>
      <vt:lpstr>The Dutch – New Amsterdam</vt:lpstr>
      <vt:lpstr>Russians?</vt:lpstr>
      <vt:lpstr>English Possessions</vt:lpstr>
      <vt:lpstr>The English Empire</vt:lpstr>
      <vt:lpstr>Which cultures have had the greatest influence on American Society?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European Conquest and American Identity</dc:title>
  <dc:creator>Adam</dc:creator>
  <cp:lastModifiedBy>Adam</cp:lastModifiedBy>
  <cp:revision>35</cp:revision>
  <dcterms:created xsi:type="dcterms:W3CDTF">2013-01-15T02:51:16Z</dcterms:created>
  <dcterms:modified xsi:type="dcterms:W3CDTF">2013-09-04T23:29:06Z</dcterms:modified>
</cp:coreProperties>
</file>